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4" r:id="rId6"/>
    <p:sldId id="265" r:id="rId7"/>
    <p:sldId id="266" r:id="rId8"/>
    <p:sldId id="267" r:id="rId9"/>
    <p:sldId id="268" r:id="rId10"/>
    <p:sldId id="269" r:id="rId11"/>
    <p:sldId id="270" r:id="rId12"/>
    <p:sldId id="271" r:id="rId13"/>
    <p:sldId id="622" r:id="rId14"/>
    <p:sldId id="272" r:id="rId15"/>
    <p:sldId id="273" r:id="rId16"/>
    <p:sldId id="274" r:id="rId17"/>
    <p:sldId id="275" r:id="rId18"/>
    <p:sldId id="276" r:id="rId19"/>
    <p:sldId id="277" r:id="rId20"/>
    <p:sldId id="623" r:id="rId21"/>
    <p:sldId id="624" r:id="rId22"/>
    <p:sldId id="625" r:id="rId23"/>
    <p:sldId id="626" r:id="rId24"/>
    <p:sldId id="627" r:id="rId25"/>
    <p:sldId id="628" r:id="rId26"/>
    <p:sldId id="629"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showGuides="1">
      <p:cViewPr varScale="1">
        <p:scale>
          <a:sx n="82" d="100"/>
          <a:sy n="82" d="100"/>
        </p:scale>
        <p:origin x="1936" y="176"/>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38" name="Shape 1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812800" y="0"/>
            <a:ext cx="15232066" cy="10160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lide">
    <p:bg>
      <p:bgPr>
        <a:solidFill>
          <a:srgbClr val="E0E2DC"/>
        </a:solidFill>
        <a:effectLst/>
      </p:bgPr>
    </p:bg>
    <p:spTree>
      <p:nvGrpSpPr>
        <p:cNvPr id="1" name=""/>
        <p:cNvGrpSpPr/>
        <p:nvPr/>
      </p:nvGrpSpPr>
      <p:grpSpPr>
        <a:xfrm>
          <a:off x="0" y="0"/>
          <a:ext cx="0" cy="0"/>
          <a:chOff x="0" y="0"/>
          <a:chExt cx="0" cy="0"/>
        </a:xfrm>
      </p:grpSpPr>
      <p:sp>
        <p:nvSpPr>
          <p:cNvPr id="117" name="Rectangle"/>
          <p:cNvSpPr/>
          <p:nvPr/>
        </p:nvSpPr>
        <p:spPr>
          <a:xfrm>
            <a:off x="-1" y="-1"/>
            <a:ext cx="13004801" cy="811499"/>
          </a:xfrm>
          <a:prstGeom prst="rect">
            <a:avLst/>
          </a:prstGeom>
          <a:solidFill>
            <a:srgbClr val="272727"/>
          </a:solidFill>
          <a:ln w="12700">
            <a:miter lim="400000"/>
          </a:ln>
        </p:spPr>
        <p:txBody>
          <a:bodyPr lIns="65023" tIns="65023" rIns="65023" bIns="65023" anchor="ctr"/>
          <a:lstStyle/>
          <a:p>
            <a:pPr defTabSz="650240">
              <a:defRPr sz="2400">
                <a:solidFill>
                  <a:srgbClr val="FFFFFF"/>
                </a:solidFill>
                <a:latin typeface="Calibri"/>
                <a:ea typeface="Calibri"/>
                <a:cs typeface="Calibri"/>
                <a:sym typeface="Calibri"/>
              </a:defRPr>
            </a:pPr>
            <a:endParaRPr/>
          </a:p>
        </p:txBody>
      </p:sp>
      <p:pic>
        <p:nvPicPr>
          <p:cNvPr id="118" name="image1.png" descr="image1.png"/>
          <p:cNvPicPr>
            <a:picLocks noChangeAspect="1"/>
          </p:cNvPicPr>
          <p:nvPr/>
        </p:nvPicPr>
        <p:blipFill>
          <a:blip r:embed="rId2"/>
          <a:stretch>
            <a:fillRect/>
          </a:stretch>
        </p:blipFill>
        <p:spPr>
          <a:xfrm>
            <a:off x="323757" y="175203"/>
            <a:ext cx="1644955" cy="501981"/>
          </a:xfrm>
          <a:prstGeom prst="rect">
            <a:avLst/>
          </a:prstGeom>
          <a:ln w="12700">
            <a:miter lim="400000"/>
          </a:ln>
        </p:spPr>
      </p:pic>
      <p:sp>
        <p:nvSpPr>
          <p:cNvPr id="119" name="Line"/>
          <p:cNvSpPr/>
          <p:nvPr/>
        </p:nvSpPr>
        <p:spPr>
          <a:xfrm flipV="1">
            <a:off x="11467837" y="175204"/>
            <a:ext cx="1" cy="472434"/>
          </a:xfrm>
          <a:prstGeom prst="line">
            <a:avLst/>
          </a:prstGeom>
          <a:ln w="25400">
            <a:solidFill>
              <a:srgbClr val="FFFFFF"/>
            </a:solidFill>
          </a:ln>
        </p:spPr>
        <p:txBody>
          <a:bodyPr lIns="65023" tIns="65023" rIns="65023" bIns="65023"/>
          <a:lstStyle/>
          <a:p>
            <a:pPr algn="l" defTabSz="650240">
              <a:defRPr sz="2400">
                <a:latin typeface="Calibri"/>
                <a:ea typeface="Calibri"/>
                <a:cs typeface="Calibri"/>
                <a:sym typeface="Calibri"/>
              </a:defRPr>
            </a:pPr>
            <a:endParaRPr/>
          </a:p>
        </p:txBody>
      </p:sp>
      <p:sp>
        <p:nvSpPr>
          <p:cNvPr id="120" name="Rectangle"/>
          <p:cNvSpPr/>
          <p:nvPr/>
        </p:nvSpPr>
        <p:spPr>
          <a:xfrm>
            <a:off x="-1" y="1218215"/>
            <a:ext cx="13004801" cy="6598214"/>
          </a:xfrm>
          <a:prstGeom prst="rect">
            <a:avLst/>
          </a:prstGeom>
          <a:solidFill>
            <a:srgbClr val="FFFFFF"/>
          </a:solidFill>
          <a:ln w="12700">
            <a:miter lim="400000"/>
          </a:ln>
        </p:spPr>
        <p:txBody>
          <a:bodyPr lIns="65023" tIns="65023" rIns="65023" bIns="65023" anchor="ctr"/>
          <a:lstStyle/>
          <a:p>
            <a:pPr defTabSz="650240">
              <a:defRPr sz="2400">
                <a:solidFill>
                  <a:srgbClr val="FFFFFF"/>
                </a:solidFill>
                <a:latin typeface="Calibri"/>
                <a:ea typeface="Calibri"/>
                <a:cs typeface="Calibri"/>
                <a:sym typeface="Calibri"/>
              </a:defRPr>
            </a:pPr>
            <a:endParaRPr/>
          </a:p>
        </p:txBody>
      </p:sp>
      <p:pic>
        <p:nvPicPr>
          <p:cNvPr id="121" name="image2.png" descr="image2.png"/>
          <p:cNvPicPr>
            <a:picLocks noChangeAspect="1"/>
          </p:cNvPicPr>
          <p:nvPr/>
        </p:nvPicPr>
        <p:blipFill>
          <a:blip r:embed="rId3"/>
          <a:stretch>
            <a:fillRect/>
          </a:stretch>
        </p:blipFill>
        <p:spPr>
          <a:xfrm>
            <a:off x="-1" y="7816426"/>
            <a:ext cx="13004801" cy="1937175"/>
          </a:xfrm>
          <a:prstGeom prst="rect">
            <a:avLst/>
          </a:prstGeom>
          <a:ln w="12700">
            <a:miter lim="400000"/>
          </a:ln>
        </p:spPr>
      </p:pic>
      <p:sp>
        <p:nvSpPr>
          <p:cNvPr id="122" name="Title Text"/>
          <p:cNvSpPr txBox="1">
            <a:spLocks noGrp="1"/>
          </p:cNvSpPr>
          <p:nvPr>
            <p:ph type="title"/>
          </p:nvPr>
        </p:nvSpPr>
        <p:spPr>
          <a:xfrm>
            <a:off x="975359" y="2000758"/>
            <a:ext cx="11054082" cy="1338835"/>
          </a:xfrm>
          <a:prstGeom prst="rect">
            <a:avLst/>
          </a:prstGeom>
        </p:spPr>
        <p:txBody>
          <a:bodyPr lIns="65023" tIns="65023" rIns="65023" bIns="65023" anchor="t"/>
          <a:lstStyle>
            <a:lvl1pPr algn="l" defTabSz="650240">
              <a:defRPr sz="5000">
                <a:effectLst>
                  <a:outerShdw blurRad="50800" dist="38100" dir="2700000" rotWithShape="0">
                    <a:srgbClr val="000000">
                      <a:alpha val="43000"/>
                    </a:srgbClr>
                  </a:outerShdw>
                </a:effectLst>
                <a:latin typeface="Helvetica 75 Bold"/>
                <a:ea typeface="Helvetica 75 Bold"/>
                <a:cs typeface="Helvetica 75 Bold"/>
                <a:sym typeface="Helvetica 75 Bold"/>
              </a:defRPr>
            </a:lvl1pPr>
          </a:lstStyle>
          <a:p>
            <a:r>
              <a:t>Title Text</a:t>
            </a:r>
          </a:p>
        </p:txBody>
      </p:sp>
      <p:sp>
        <p:nvSpPr>
          <p:cNvPr id="123" name="Body Level One…"/>
          <p:cNvSpPr txBox="1">
            <a:spLocks noGrp="1"/>
          </p:cNvSpPr>
          <p:nvPr>
            <p:ph type="body" sz="quarter" idx="1"/>
          </p:nvPr>
        </p:nvSpPr>
        <p:spPr>
          <a:xfrm>
            <a:off x="975359" y="4767843"/>
            <a:ext cx="9103361" cy="2005491"/>
          </a:xfrm>
          <a:prstGeom prst="rect">
            <a:avLst/>
          </a:prstGeom>
        </p:spPr>
        <p:txBody>
          <a:bodyPr lIns="65023" tIns="65023" rIns="65023" bIns="65023" anchor="t"/>
          <a:lstStyle>
            <a:lvl1pPr marL="0" indent="0" defTabSz="650240">
              <a:spcBef>
                <a:spcPts val="700"/>
              </a:spcBef>
              <a:buSzTx/>
              <a:buNone/>
              <a:defRPr sz="3000">
                <a:solidFill>
                  <a:srgbClr val="262626"/>
                </a:solidFill>
                <a:latin typeface="Cambria"/>
                <a:ea typeface="Cambria"/>
                <a:cs typeface="Cambria"/>
                <a:sym typeface="Cambria"/>
              </a:defRPr>
            </a:lvl1pPr>
            <a:lvl2pPr marL="0" indent="457200" defTabSz="650240">
              <a:spcBef>
                <a:spcPts val="700"/>
              </a:spcBef>
              <a:buSzTx/>
              <a:buNone/>
              <a:defRPr sz="3000">
                <a:solidFill>
                  <a:srgbClr val="262626"/>
                </a:solidFill>
                <a:latin typeface="Cambria"/>
                <a:ea typeface="Cambria"/>
                <a:cs typeface="Cambria"/>
                <a:sym typeface="Cambria"/>
              </a:defRPr>
            </a:lvl2pPr>
            <a:lvl3pPr marL="0" indent="914400" defTabSz="650240">
              <a:spcBef>
                <a:spcPts val="700"/>
              </a:spcBef>
              <a:buSzTx/>
              <a:buNone/>
              <a:defRPr sz="3000">
                <a:solidFill>
                  <a:srgbClr val="262626"/>
                </a:solidFill>
                <a:latin typeface="Cambria"/>
                <a:ea typeface="Cambria"/>
                <a:cs typeface="Cambria"/>
                <a:sym typeface="Cambria"/>
              </a:defRPr>
            </a:lvl3pPr>
            <a:lvl4pPr marL="0" indent="1371600" defTabSz="650240">
              <a:spcBef>
                <a:spcPts val="700"/>
              </a:spcBef>
              <a:buSzTx/>
              <a:buNone/>
              <a:defRPr sz="3000">
                <a:solidFill>
                  <a:srgbClr val="262626"/>
                </a:solidFill>
                <a:latin typeface="Cambria"/>
                <a:ea typeface="Cambria"/>
                <a:cs typeface="Cambria"/>
                <a:sym typeface="Cambria"/>
              </a:defRPr>
            </a:lvl4pPr>
            <a:lvl5pPr marL="0" indent="1828800" defTabSz="650240">
              <a:spcBef>
                <a:spcPts val="700"/>
              </a:spcBef>
              <a:buSzTx/>
              <a:buNone/>
              <a:defRPr sz="3000">
                <a:solidFill>
                  <a:srgbClr val="262626"/>
                </a:solidFill>
                <a:latin typeface="Cambria"/>
                <a:ea typeface="Cambria"/>
                <a:cs typeface="Cambria"/>
                <a:sym typeface="Cambria"/>
              </a:defRPr>
            </a:lvl5pPr>
          </a:lstStyle>
          <a:p>
            <a:r>
              <a:t>Body Level One</a:t>
            </a:r>
          </a:p>
          <a:p>
            <a:pPr lvl="1"/>
            <a:r>
              <a:t>Body Level Two</a:t>
            </a:r>
          </a:p>
          <a:p>
            <a:pPr lvl="2"/>
            <a:r>
              <a:t>Body Level Three</a:t>
            </a:r>
          </a:p>
          <a:p>
            <a:pPr lvl="3"/>
            <a:r>
              <a:t>Body Level Four</a:t>
            </a:r>
          </a:p>
          <a:p>
            <a:pPr lvl="4"/>
            <a:r>
              <a:t>Body Level Five</a:t>
            </a:r>
          </a:p>
        </p:txBody>
      </p:sp>
      <p:sp>
        <p:nvSpPr>
          <p:cNvPr id="124" name="iDigBio is funded by a grant from the National Science Foundation’s Advancing Digitization of Biodiversity Collections Program (Cooperative Agreement EF-1115210).  Any opinions, findings, and conclusions or recommendations expressed in this material are those of the author(s) and do not necessarily reflect the views of the National Science Foundation. All images used with permission or are free from copyright."/>
          <p:cNvSpPr txBox="1"/>
          <p:nvPr/>
        </p:nvSpPr>
        <p:spPr>
          <a:xfrm>
            <a:off x="4978181" y="8148246"/>
            <a:ext cx="7637720" cy="1425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l" defTabSz="650240">
              <a:defRPr sz="1400" i="1">
                <a:latin typeface="Helvetica"/>
                <a:ea typeface="Helvetica"/>
                <a:cs typeface="Helvetica"/>
                <a:sym typeface="Helvetica"/>
              </a:defRPr>
            </a:lvl1pPr>
          </a:lstStyle>
          <a:p>
            <a:r>
              <a:t>iDigBio is funded by a grant from the National Science Foundation’s Advancing Digitization of Biodiversity Collections Program (Cooperative Agreement EF-1115210).  Any opinions, findings, and conclusions or recommendations expressed in this material are those of the author(s) and do not necessarily reflect the views of the National Science Foundation. All images used with permission or are free from copyright.</a:t>
            </a:r>
          </a:p>
        </p:txBody>
      </p:sp>
      <p:pic>
        <p:nvPicPr>
          <p:cNvPr id="125" name="http://www.nsf.gov/images/logos/nsf1.gif" descr="http://www.nsf.gov/images/logos/nsf1.gif"/>
          <p:cNvPicPr>
            <a:picLocks noChangeAspect="1"/>
          </p:cNvPicPr>
          <p:nvPr/>
        </p:nvPicPr>
        <p:blipFill>
          <a:blip r:embed="rId4"/>
          <a:stretch>
            <a:fillRect/>
          </a:stretch>
        </p:blipFill>
        <p:spPr>
          <a:xfrm>
            <a:off x="3596356" y="8244799"/>
            <a:ext cx="1073955" cy="1080424"/>
          </a:xfrm>
          <a:prstGeom prst="rect">
            <a:avLst/>
          </a:prstGeom>
          <a:ln w="12700">
            <a:miter lim="400000"/>
          </a:ln>
        </p:spPr>
      </p:pic>
      <p:pic>
        <p:nvPicPr>
          <p:cNvPr id="126" name="image4.png" descr="image4.png"/>
          <p:cNvPicPr>
            <a:picLocks noChangeAspect="1"/>
          </p:cNvPicPr>
          <p:nvPr/>
        </p:nvPicPr>
        <p:blipFill>
          <a:blip r:embed="rId5"/>
          <a:stretch>
            <a:fillRect/>
          </a:stretch>
        </p:blipFill>
        <p:spPr>
          <a:xfrm>
            <a:off x="282355" y="8346797"/>
            <a:ext cx="1196623" cy="950525"/>
          </a:xfrm>
          <a:prstGeom prst="rect">
            <a:avLst/>
          </a:prstGeom>
          <a:ln w="12700">
            <a:miter lim="400000"/>
          </a:ln>
        </p:spPr>
      </p:pic>
      <p:pic>
        <p:nvPicPr>
          <p:cNvPr id="127" name="image5.png" descr="image5.png"/>
          <p:cNvPicPr>
            <a:picLocks noChangeAspect="1"/>
          </p:cNvPicPr>
          <p:nvPr/>
        </p:nvPicPr>
        <p:blipFill>
          <a:blip r:embed="rId6"/>
          <a:stretch>
            <a:fillRect/>
          </a:stretch>
        </p:blipFill>
        <p:spPr>
          <a:xfrm>
            <a:off x="1449459" y="8317350"/>
            <a:ext cx="943752" cy="950525"/>
          </a:xfrm>
          <a:prstGeom prst="rect">
            <a:avLst/>
          </a:prstGeom>
          <a:ln w="12700">
            <a:miter lim="400000"/>
          </a:ln>
        </p:spPr>
      </p:pic>
      <p:pic>
        <p:nvPicPr>
          <p:cNvPr id="128" name="image6.png" descr="image6.png"/>
          <p:cNvPicPr>
            <a:picLocks noChangeAspect="1"/>
          </p:cNvPicPr>
          <p:nvPr/>
        </p:nvPicPr>
        <p:blipFill>
          <a:blip r:embed="rId7"/>
          <a:stretch>
            <a:fillRect/>
          </a:stretch>
        </p:blipFill>
        <p:spPr>
          <a:xfrm>
            <a:off x="2555689" y="8358143"/>
            <a:ext cx="977618" cy="950525"/>
          </a:xfrm>
          <a:prstGeom prst="rect">
            <a:avLst/>
          </a:prstGeom>
          <a:ln w="12700">
            <a:miter lim="400000"/>
          </a:ln>
        </p:spPr>
      </p:pic>
      <p:sp>
        <p:nvSpPr>
          <p:cNvPr id="129" name="Rectangle"/>
          <p:cNvSpPr/>
          <p:nvPr/>
        </p:nvSpPr>
        <p:spPr>
          <a:xfrm>
            <a:off x="-2" y="-1"/>
            <a:ext cx="13004803" cy="1196473"/>
          </a:xfrm>
          <a:prstGeom prst="rect">
            <a:avLst/>
          </a:prstGeom>
          <a:solidFill>
            <a:srgbClr val="272727"/>
          </a:solidFill>
          <a:ln w="12700">
            <a:miter lim="400000"/>
          </a:ln>
        </p:spPr>
        <p:txBody>
          <a:bodyPr lIns="65023" tIns="65023" rIns="65023" bIns="65023" anchor="ctr"/>
          <a:lstStyle/>
          <a:p>
            <a:pPr defTabSz="650240">
              <a:defRPr sz="2400">
                <a:solidFill>
                  <a:srgbClr val="FFFFFF"/>
                </a:solidFill>
                <a:latin typeface="Calibri"/>
                <a:ea typeface="Calibri"/>
                <a:cs typeface="Calibri"/>
                <a:sym typeface="Calibri"/>
              </a:defRPr>
            </a:pPr>
            <a:endParaRPr/>
          </a:p>
        </p:txBody>
      </p:sp>
      <p:pic>
        <p:nvPicPr>
          <p:cNvPr id="130" name="image1.png" descr="image1.png"/>
          <p:cNvPicPr>
            <a:picLocks noChangeAspect="1"/>
          </p:cNvPicPr>
          <p:nvPr/>
        </p:nvPicPr>
        <p:blipFill>
          <a:blip r:embed="rId2"/>
          <a:stretch>
            <a:fillRect/>
          </a:stretch>
        </p:blipFill>
        <p:spPr>
          <a:xfrm>
            <a:off x="323755" y="175203"/>
            <a:ext cx="2752267" cy="839894"/>
          </a:xfrm>
          <a:prstGeom prst="rect">
            <a:avLst/>
          </a:prstGeom>
          <a:ln w="12700">
            <a:miter lim="400000"/>
          </a:ln>
        </p:spPr>
      </p:pic>
      <p:sp>
        <p:nvSpPr>
          <p:cNvPr id="131" name="Slide Number"/>
          <p:cNvSpPr txBox="1">
            <a:spLocks noGrp="1"/>
          </p:cNvSpPr>
          <p:nvPr>
            <p:ph type="sldNum" sz="quarter" idx="2"/>
          </p:nvPr>
        </p:nvSpPr>
        <p:spPr>
          <a:xfrm>
            <a:off x="6285653" y="8779792"/>
            <a:ext cx="3034455" cy="520701"/>
          </a:xfrm>
          <a:prstGeom prst="rect">
            <a:avLst/>
          </a:prstGeom>
        </p:spPr>
        <p:txBody>
          <a:bodyPr lIns="65023" tIns="65023" rIns="65023" bIns="65023" anchor="ctr"/>
          <a:lstStyle>
            <a:lvl1pPr algn="r" defTabSz="650240">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717800" y="635000"/>
            <a:ext cx="12357100"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533900" y="26035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026947"/>
            <a:ext cx="6057901" cy="4040705"/>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502400" y="886747"/>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374900" y="889000"/>
            <a:ext cx="11976100" cy="7984067"/>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paleoclim.org/" TargetMode="External"/><Relationship Id="rId2" Type="http://schemas.openxmlformats.org/officeDocument/2006/relationships/hyperlink" Target="https://pmip.lsce.ipsl.fr/"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worldclim.org" TargetMode="Externa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prism.oregonstate.edu"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ENM Crash Course:…"/>
          <p:cNvSpPr txBox="1">
            <a:spLocks noGrp="1"/>
          </p:cNvSpPr>
          <p:nvPr>
            <p:ph type="title"/>
          </p:nvPr>
        </p:nvSpPr>
        <p:spPr>
          <a:xfrm>
            <a:off x="975359" y="2102358"/>
            <a:ext cx="11054082" cy="2225366"/>
          </a:xfrm>
          <a:prstGeom prst="rect">
            <a:avLst/>
          </a:prstGeom>
        </p:spPr>
        <p:txBody>
          <a:bodyPr>
            <a:normAutofit fontScale="90000"/>
          </a:bodyPr>
          <a:lstStyle/>
          <a:p>
            <a:pPr defTabSz="585215">
              <a:defRPr sz="6300">
                <a:effectLst>
                  <a:outerShdw blurRad="45720" dist="34289" dir="2700000" rotWithShape="0">
                    <a:srgbClr val="000000">
                      <a:alpha val="43000"/>
                    </a:srgbClr>
                  </a:outerShdw>
                </a:effectLst>
              </a:defRPr>
            </a:pPr>
            <a:r>
              <a:t>ENM Crash Course: </a:t>
            </a:r>
          </a:p>
          <a:p>
            <a:pPr defTabSz="585215">
              <a:defRPr sz="6300">
                <a:effectLst>
                  <a:outerShdw blurRad="45720" dist="34289" dir="2700000" rotWithShape="0">
                    <a:srgbClr val="000000">
                      <a:alpha val="43000"/>
                    </a:srgbClr>
                  </a:outerShdw>
                </a:effectLst>
              </a:defRPr>
            </a:pPr>
            <a:r>
              <a:t>Data Cleaning and Processing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EPA"/>
          <p:cNvSpPr txBox="1">
            <a:spLocks noGrp="1"/>
          </p:cNvSpPr>
          <p:nvPr>
            <p:ph type="title"/>
          </p:nvPr>
        </p:nvSpPr>
        <p:spPr>
          <a:prstGeom prst="rect">
            <a:avLst/>
          </a:prstGeom>
        </p:spPr>
        <p:txBody>
          <a:bodyPr/>
          <a:lstStyle/>
          <a:p>
            <a:r>
              <a:t>EPA</a:t>
            </a:r>
          </a:p>
        </p:txBody>
      </p:sp>
      <p:sp>
        <p:nvSpPr>
          <p:cNvPr id="203" name="Land use…"/>
          <p:cNvSpPr txBox="1">
            <a:spLocks noGrp="1"/>
          </p:cNvSpPr>
          <p:nvPr>
            <p:ph type="body" sz="half" idx="1"/>
          </p:nvPr>
        </p:nvSpPr>
        <p:spPr>
          <a:xfrm>
            <a:off x="258233" y="2800350"/>
            <a:ext cx="11099801" cy="2933700"/>
          </a:xfrm>
          <a:prstGeom prst="rect">
            <a:avLst/>
          </a:prstGeom>
        </p:spPr>
        <p:txBody>
          <a:bodyPr/>
          <a:lstStyle/>
          <a:p>
            <a:pPr marL="333375" indent="-333375" defTabSz="438150">
              <a:spcBef>
                <a:spcPts val="3100"/>
              </a:spcBef>
              <a:defRPr sz="2700"/>
            </a:pPr>
            <a:r>
              <a:t>Land use</a:t>
            </a:r>
          </a:p>
          <a:p>
            <a:pPr marL="1000125" lvl="2" indent="-333375" defTabSz="438150">
              <a:spcBef>
                <a:spcPts val="3100"/>
              </a:spcBef>
              <a:defRPr sz="2700"/>
            </a:pPr>
            <a:r>
              <a:t>County population projections</a:t>
            </a:r>
          </a:p>
          <a:p>
            <a:pPr marL="1000125" lvl="2" indent="-333375" defTabSz="438150">
              <a:spcBef>
                <a:spcPts val="3100"/>
              </a:spcBef>
              <a:defRPr sz="2700"/>
            </a:pPr>
            <a:r>
              <a:t>Housing density projections</a:t>
            </a:r>
          </a:p>
          <a:p>
            <a:pPr marL="1000125" lvl="2" indent="-333375" defTabSz="438150">
              <a:spcBef>
                <a:spcPts val="3100"/>
              </a:spcBef>
              <a:defRPr sz="2700"/>
            </a:pPr>
            <a:r>
              <a:t>Percent impervious surface projections</a:t>
            </a:r>
          </a:p>
        </p:txBody>
      </p:sp>
      <p:sp>
        <p:nvSpPr>
          <p:cNvPr id="204" name="http://cfpub.epa.gov/ncea/global/recordisplay.cfm?deid=257306"/>
          <p:cNvSpPr txBox="1"/>
          <p:nvPr/>
        </p:nvSpPr>
        <p:spPr>
          <a:xfrm>
            <a:off x="2973027" y="2150533"/>
            <a:ext cx="730418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000" b="1">
                <a:latin typeface="Helvetica"/>
                <a:ea typeface="Helvetica"/>
                <a:cs typeface="Helvetica"/>
                <a:sym typeface="Helvetica"/>
              </a:defRPr>
            </a:lvl1pPr>
          </a:lstStyle>
          <a:p>
            <a:r>
              <a:t>http://cfpub.epa.gov/ncea/global/recordisplay.cfm?deid=257306</a:t>
            </a:r>
          </a:p>
        </p:txBody>
      </p:sp>
      <p:pic>
        <p:nvPicPr>
          <p:cNvPr id="205" name="Image" descr="Image"/>
          <p:cNvPicPr>
            <a:picLocks noChangeAspect="1"/>
          </p:cNvPicPr>
          <p:nvPr/>
        </p:nvPicPr>
        <p:blipFill>
          <a:blip r:embed="rId2"/>
          <a:stretch>
            <a:fillRect/>
          </a:stretch>
        </p:blipFill>
        <p:spPr>
          <a:xfrm>
            <a:off x="3339011" y="6144372"/>
            <a:ext cx="9442511" cy="327510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Other resources"/>
          <p:cNvSpPr txBox="1">
            <a:spLocks noGrp="1"/>
          </p:cNvSpPr>
          <p:nvPr>
            <p:ph type="title"/>
          </p:nvPr>
        </p:nvSpPr>
        <p:spPr>
          <a:prstGeom prst="rect">
            <a:avLst/>
          </a:prstGeom>
        </p:spPr>
        <p:txBody>
          <a:bodyPr/>
          <a:lstStyle/>
          <a:p>
            <a:r>
              <a:t>Other resources</a:t>
            </a:r>
          </a:p>
        </p:txBody>
      </p:sp>
      <p:sp>
        <p:nvSpPr>
          <p:cNvPr id="208" name="Paleoclimate data…"/>
          <p:cNvSpPr txBox="1">
            <a:spLocks noGrp="1"/>
          </p:cNvSpPr>
          <p:nvPr>
            <p:ph type="body" idx="1"/>
          </p:nvPr>
        </p:nvSpPr>
        <p:spPr>
          <a:prstGeom prst="rect">
            <a:avLst/>
          </a:prstGeom>
        </p:spPr>
        <p:txBody>
          <a:bodyPr>
            <a:normAutofit lnSpcReduction="10000"/>
          </a:bodyPr>
          <a:lstStyle/>
          <a:p>
            <a:pPr marL="0" indent="0" defTabSz="572516">
              <a:spcBef>
                <a:spcPts val="4100"/>
              </a:spcBef>
              <a:buSzTx/>
              <a:buNone/>
              <a:defRPr sz="3528" b="1">
                <a:latin typeface="Helvetica"/>
                <a:ea typeface="Helvetica"/>
                <a:cs typeface="Helvetica"/>
                <a:sym typeface="Helvetica"/>
              </a:defRPr>
            </a:pPr>
            <a:r>
              <a:t>Paleoclimate data</a:t>
            </a:r>
          </a:p>
          <a:p>
            <a:pPr marL="1306830" lvl="2" indent="-435609" defTabSz="572516">
              <a:spcBef>
                <a:spcPts val="4100"/>
              </a:spcBef>
              <a:defRPr sz="3528"/>
            </a:pPr>
            <a:r>
              <a:t>NOAA (NCEI):</a:t>
            </a:r>
            <a:r>
              <a:rPr sz="2352"/>
              <a:t>https://www.ncdc.noaa.gov/data-access/paleoclimatology-data/datasets</a:t>
            </a:r>
          </a:p>
          <a:p>
            <a:pPr marL="1306830" lvl="2" indent="-435609" defTabSz="572516">
              <a:spcBef>
                <a:spcPts val="4100"/>
              </a:spcBef>
              <a:defRPr sz="3528"/>
            </a:pPr>
            <a:r>
              <a:t>PMIP: </a:t>
            </a:r>
            <a:r>
              <a:rPr u="sng">
                <a:hlinkClick r:id="rId2"/>
              </a:rPr>
              <a:t>https://pmip.lsce.ipsl.fr/</a:t>
            </a:r>
            <a:endParaRPr sz="2352"/>
          </a:p>
          <a:p>
            <a:pPr marL="1270529" lvl="2" indent="-399309" defTabSz="572516">
              <a:spcBef>
                <a:spcPts val="4100"/>
              </a:spcBef>
              <a:defRPr sz="3528"/>
            </a:pPr>
            <a:r>
              <a:rPr sz="3234"/>
              <a:t>PaleoClim:</a:t>
            </a:r>
            <a:r>
              <a:rPr sz="2352"/>
              <a:t> </a:t>
            </a:r>
            <a:r>
              <a:rPr u="sng">
                <a:hlinkClick r:id="rId3"/>
              </a:rPr>
              <a:t>http://paleoclim.org/</a:t>
            </a:r>
          </a:p>
          <a:p>
            <a:pPr marL="0" lvl="1" indent="224027" defTabSz="572516">
              <a:spcBef>
                <a:spcPts val="4100"/>
              </a:spcBef>
              <a:buSzTx/>
              <a:buNone/>
              <a:defRPr sz="3528" b="1">
                <a:latin typeface="Helvetica"/>
                <a:ea typeface="Helvetica"/>
                <a:cs typeface="Helvetica"/>
                <a:sym typeface="Helvetica"/>
              </a:defRPr>
            </a:pPr>
            <a:r>
              <a:t>Aquatic Environments</a:t>
            </a:r>
          </a:p>
          <a:p>
            <a:pPr marL="1306830" lvl="2" indent="-435609" defTabSz="572516">
              <a:spcBef>
                <a:spcPts val="4100"/>
              </a:spcBef>
              <a:defRPr sz="3528"/>
            </a:pPr>
            <a:r>
              <a:t>AquaMaps: </a:t>
            </a:r>
            <a:r>
              <a:rPr sz="2352"/>
              <a:t>http://www.aquamaps.org/main/envt_data.php</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leaning Climatic Layers"/>
          <p:cNvSpPr txBox="1">
            <a:spLocks noGrp="1"/>
          </p:cNvSpPr>
          <p:nvPr>
            <p:ph type="title"/>
          </p:nvPr>
        </p:nvSpPr>
        <p:spPr>
          <a:prstGeom prst="rect">
            <a:avLst/>
          </a:prstGeom>
        </p:spPr>
        <p:txBody>
          <a:bodyPr/>
          <a:lstStyle>
            <a:lvl1pPr defTabSz="560831">
              <a:defRPr sz="7679"/>
            </a:lvl1pPr>
          </a:lstStyle>
          <a:p>
            <a:r>
              <a:t>Cleaning Climatic Layers</a:t>
            </a:r>
          </a:p>
        </p:txBody>
      </p:sp>
      <p:pic>
        <p:nvPicPr>
          <p:cNvPr id="211" name="ajb21161-sup-0001-appendixs1.pdf" descr="ajb21161-sup-0001-appendixs1.pdf"/>
          <p:cNvPicPr>
            <a:picLocks noChangeAspect="1"/>
          </p:cNvPicPr>
          <p:nvPr/>
        </p:nvPicPr>
        <p:blipFill>
          <a:blip r:embed="rId2"/>
          <a:srcRect l="11509" t="22670" r="11509" b="29082"/>
          <a:stretch>
            <a:fillRect/>
          </a:stretch>
        </p:blipFill>
        <p:spPr>
          <a:xfrm>
            <a:off x="2568178" y="2562224"/>
            <a:ext cx="7868282" cy="638170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836A5-A8A8-F74F-A6D8-CAE2F65610C4}"/>
              </a:ext>
            </a:extLst>
          </p:cNvPr>
          <p:cNvPicPr>
            <a:picLocks noChangeAspect="1"/>
          </p:cNvPicPr>
          <p:nvPr/>
        </p:nvPicPr>
        <p:blipFill rotWithShape="1">
          <a:blip r:embed="rId2"/>
          <a:srcRect l="5028" t="7601" r="67682" b="72517"/>
          <a:stretch/>
        </p:blipFill>
        <p:spPr>
          <a:xfrm>
            <a:off x="2039248" y="3091815"/>
            <a:ext cx="8926304" cy="5025344"/>
          </a:xfrm>
          <a:prstGeom prst="rect">
            <a:avLst/>
          </a:prstGeom>
        </p:spPr>
      </p:pic>
      <p:sp>
        <p:nvSpPr>
          <p:cNvPr id="5" name="TextBox 4">
            <a:extLst>
              <a:ext uri="{FF2B5EF4-FFF2-40B4-BE49-F238E27FC236}">
                <a16:creationId xmlns:a16="http://schemas.microsoft.com/office/drawing/2014/main" id="{2A524E6E-7B1C-0740-8A92-15F2CEAD5BB5}"/>
              </a:ext>
            </a:extLst>
          </p:cNvPr>
          <p:cNvSpPr txBox="1"/>
          <p:nvPr/>
        </p:nvSpPr>
        <p:spPr>
          <a:xfrm>
            <a:off x="3050173" y="2251690"/>
            <a:ext cx="6904454" cy="880241"/>
          </a:xfrm>
          <a:prstGeom prst="rect">
            <a:avLst/>
          </a:prstGeom>
          <a:noFill/>
        </p:spPr>
        <p:txBody>
          <a:bodyPr wrap="none" rtlCol="0">
            <a:spAutoFit/>
          </a:bodyPr>
          <a:lstStyle/>
          <a:p>
            <a:r>
              <a:rPr lang="en-US" sz="5120" dirty="0"/>
              <a:t>Convex hull with Buffer</a:t>
            </a:r>
          </a:p>
        </p:txBody>
      </p:sp>
      <p:sp>
        <p:nvSpPr>
          <p:cNvPr id="6" name="TextBox 5">
            <a:extLst>
              <a:ext uri="{FF2B5EF4-FFF2-40B4-BE49-F238E27FC236}">
                <a16:creationId xmlns:a16="http://schemas.microsoft.com/office/drawing/2014/main" id="{8E843771-29CE-E747-A2C5-BF9AE1E99A8F}"/>
              </a:ext>
            </a:extLst>
          </p:cNvPr>
          <p:cNvSpPr txBox="1"/>
          <p:nvPr/>
        </p:nvSpPr>
        <p:spPr>
          <a:xfrm>
            <a:off x="0" y="181067"/>
            <a:ext cx="4382931" cy="880241"/>
          </a:xfrm>
          <a:prstGeom prst="rect">
            <a:avLst/>
          </a:prstGeom>
          <a:noFill/>
        </p:spPr>
        <p:txBody>
          <a:bodyPr wrap="none" rtlCol="0">
            <a:spAutoFit/>
          </a:bodyPr>
          <a:lstStyle/>
          <a:p>
            <a:r>
              <a:rPr lang="en-US" sz="5120" dirty="0"/>
              <a:t>Training Layer</a:t>
            </a:r>
          </a:p>
        </p:txBody>
      </p:sp>
    </p:spTree>
    <p:extLst>
      <p:ext uri="{BB962C8B-B14F-4D97-AF65-F5344CB8AC3E}">
        <p14:creationId xmlns:p14="http://schemas.microsoft.com/office/powerpoint/2010/main" val="369535340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ayer Processing"/>
          <p:cNvSpPr txBox="1">
            <a:spLocks noGrp="1"/>
          </p:cNvSpPr>
          <p:nvPr>
            <p:ph type="title"/>
          </p:nvPr>
        </p:nvSpPr>
        <p:spPr>
          <a:prstGeom prst="rect">
            <a:avLst/>
          </a:prstGeom>
        </p:spPr>
        <p:txBody>
          <a:bodyPr/>
          <a:lstStyle/>
          <a:p>
            <a:r>
              <a:t>Layer Processing</a:t>
            </a:r>
          </a:p>
        </p:txBody>
      </p:sp>
      <p:sp>
        <p:nvSpPr>
          <p:cNvPr id="214" name="Need layers in ASCII format…"/>
          <p:cNvSpPr txBox="1">
            <a:spLocks noGrp="1"/>
          </p:cNvSpPr>
          <p:nvPr>
            <p:ph type="body" sz="half" idx="1"/>
          </p:nvPr>
        </p:nvSpPr>
        <p:spPr>
          <a:xfrm>
            <a:off x="309033" y="2333261"/>
            <a:ext cx="6781801" cy="6839678"/>
          </a:xfrm>
          <a:prstGeom prst="rect">
            <a:avLst/>
          </a:prstGeom>
        </p:spPr>
        <p:txBody>
          <a:bodyPr/>
          <a:lstStyle/>
          <a:p>
            <a:r>
              <a:t>Need layers in ASCII format</a:t>
            </a:r>
          </a:p>
          <a:p>
            <a:r>
              <a:t>Clip layers to fit your desired range</a:t>
            </a:r>
          </a:p>
        </p:txBody>
      </p:sp>
      <p:pic>
        <p:nvPicPr>
          <p:cNvPr id="215" name="qgis.png" descr="qgis.png"/>
          <p:cNvPicPr>
            <a:picLocks noChangeAspect="1"/>
          </p:cNvPicPr>
          <p:nvPr/>
        </p:nvPicPr>
        <p:blipFill>
          <a:blip r:embed="rId2"/>
          <a:stretch>
            <a:fillRect/>
          </a:stretch>
        </p:blipFill>
        <p:spPr>
          <a:xfrm>
            <a:off x="6925733" y="2980813"/>
            <a:ext cx="5927736" cy="2837904"/>
          </a:xfrm>
          <a:prstGeom prst="rect">
            <a:avLst/>
          </a:prstGeom>
          <a:ln w="25400">
            <a:solidFill>
              <a:srgbClr val="000000"/>
            </a:solidFill>
            <a:miter lim="400000"/>
          </a:ln>
        </p:spPr>
      </p:pic>
      <p:pic>
        <p:nvPicPr>
          <p:cNvPr id="216" name="Screen Shot 2016-10-04 at 2.53.32 PM.png" descr="Screen Shot 2016-10-04 at 2.53.32 PM.png"/>
          <p:cNvPicPr>
            <a:picLocks noChangeAspect="1"/>
          </p:cNvPicPr>
          <p:nvPr/>
        </p:nvPicPr>
        <p:blipFill>
          <a:blip r:embed="rId3"/>
          <a:stretch>
            <a:fillRect/>
          </a:stretch>
        </p:blipFill>
        <p:spPr>
          <a:xfrm>
            <a:off x="7655983" y="5953408"/>
            <a:ext cx="4703931" cy="1157251"/>
          </a:xfrm>
          <a:prstGeom prst="rect">
            <a:avLst/>
          </a:prstGeom>
          <a:ln w="25400">
            <a:solidFill>
              <a:srgbClr val="000000"/>
            </a:solidFill>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Layer Processing"/>
          <p:cNvSpPr txBox="1">
            <a:spLocks noGrp="1"/>
          </p:cNvSpPr>
          <p:nvPr>
            <p:ph type="title"/>
          </p:nvPr>
        </p:nvSpPr>
        <p:spPr>
          <a:prstGeom prst="rect">
            <a:avLst/>
          </a:prstGeom>
        </p:spPr>
        <p:txBody>
          <a:bodyPr/>
          <a:lstStyle/>
          <a:p>
            <a:r>
              <a:t>Layer Processing</a:t>
            </a:r>
          </a:p>
        </p:txBody>
      </p:sp>
      <p:sp>
        <p:nvSpPr>
          <p:cNvPr id="219" name="Need layers in ASCII format…"/>
          <p:cNvSpPr txBox="1">
            <a:spLocks noGrp="1"/>
          </p:cNvSpPr>
          <p:nvPr>
            <p:ph type="body" sz="half" idx="1"/>
          </p:nvPr>
        </p:nvSpPr>
        <p:spPr>
          <a:xfrm>
            <a:off x="207433" y="2569633"/>
            <a:ext cx="6781801" cy="6839679"/>
          </a:xfrm>
          <a:prstGeom prst="rect">
            <a:avLst/>
          </a:prstGeom>
        </p:spPr>
        <p:txBody>
          <a:bodyPr/>
          <a:lstStyle/>
          <a:p>
            <a:r>
              <a:t>Need layers in ASCII format</a:t>
            </a:r>
          </a:p>
          <a:p>
            <a:r>
              <a:t>Clip layers to fit your desired range</a:t>
            </a:r>
          </a:p>
          <a:p>
            <a:r>
              <a:t>Pairwise correlation analysis to check for highly correlated layers</a:t>
            </a:r>
          </a:p>
          <a:p>
            <a:r>
              <a:t>Selection of uncorrelated layers</a:t>
            </a:r>
          </a:p>
        </p:txBody>
      </p:sp>
      <p:sp>
        <p:nvSpPr>
          <p:cNvPr id="220" name="ClimateProcessing.R"/>
          <p:cNvSpPr txBox="1"/>
          <p:nvPr/>
        </p:nvSpPr>
        <p:spPr>
          <a:xfrm>
            <a:off x="7572949" y="3879850"/>
            <a:ext cx="4399433" cy="673101"/>
          </a:xfrm>
          <a:prstGeom prst="rect">
            <a:avLst/>
          </a:prstGeom>
          <a:solidFill>
            <a:srgbClr val="DCDEE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ClimateProcessing.R</a:t>
            </a:r>
          </a:p>
        </p:txBody>
      </p:sp>
      <p:pic>
        <p:nvPicPr>
          <p:cNvPr id="221" name="charlotte.png" descr="charlotte.png"/>
          <p:cNvPicPr>
            <a:picLocks noChangeAspect="1"/>
          </p:cNvPicPr>
          <p:nvPr/>
        </p:nvPicPr>
        <p:blipFill>
          <a:blip r:embed="rId2"/>
          <a:stretch>
            <a:fillRect/>
          </a:stretch>
        </p:blipFill>
        <p:spPr>
          <a:xfrm>
            <a:off x="8653185" y="4894461"/>
            <a:ext cx="2238961" cy="2939495"/>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election of Uncorrelated Layers"/>
          <p:cNvSpPr txBox="1">
            <a:spLocks noGrp="1"/>
          </p:cNvSpPr>
          <p:nvPr>
            <p:ph type="title"/>
          </p:nvPr>
        </p:nvSpPr>
        <p:spPr>
          <a:prstGeom prst="rect">
            <a:avLst/>
          </a:prstGeom>
        </p:spPr>
        <p:txBody>
          <a:bodyPr/>
          <a:lstStyle>
            <a:lvl1pPr defTabSz="490727">
              <a:defRPr sz="6719"/>
            </a:lvl1pPr>
          </a:lstStyle>
          <a:p>
            <a:r>
              <a:t>Selection of Uncorrelated Layers</a:t>
            </a:r>
          </a:p>
        </p:txBody>
      </p:sp>
      <p:pic>
        <p:nvPicPr>
          <p:cNvPr id="224" name="Screen Shot 2016-10-04 at 2.45.09 PM.png" descr="Screen Shot 2016-10-04 at 2.45.09 PM.png"/>
          <p:cNvPicPr>
            <a:picLocks noChangeAspect="1"/>
          </p:cNvPicPr>
          <p:nvPr/>
        </p:nvPicPr>
        <p:blipFill>
          <a:blip r:embed="rId2"/>
          <a:stretch>
            <a:fillRect/>
          </a:stretch>
        </p:blipFill>
        <p:spPr>
          <a:xfrm>
            <a:off x="495300" y="3007783"/>
            <a:ext cx="12014200" cy="2552701"/>
          </a:xfrm>
          <a:prstGeom prst="rect">
            <a:avLst/>
          </a:prstGeom>
          <a:ln w="25400">
            <a:solidFill>
              <a:srgbClr val="000000"/>
            </a:solidFill>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election of Uncorrelated Layers"/>
          <p:cNvSpPr txBox="1">
            <a:spLocks noGrp="1"/>
          </p:cNvSpPr>
          <p:nvPr>
            <p:ph type="title"/>
          </p:nvPr>
        </p:nvSpPr>
        <p:spPr>
          <a:prstGeom prst="rect">
            <a:avLst/>
          </a:prstGeom>
        </p:spPr>
        <p:txBody>
          <a:bodyPr/>
          <a:lstStyle>
            <a:lvl1pPr defTabSz="490727">
              <a:defRPr sz="6719"/>
            </a:lvl1pPr>
          </a:lstStyle>
          <a:p>
            <a:r>
              <a:t>Selection of Uncorrelated Layers</a:t>
            </a:r>
          </a:p>
        </p:txBody>
      </p:sp>
      <p:pic>
        <p:nvPicPr>
          <p:cNvPr id="227" name="Screen Shot 2016-10-04 at 2.45.09 PM.png" descr="Screen Shot 2016-10-04 at 2.45.09 PM.png"/>
          <p:cNvPicPr>
            <a:picLocks noChangeAspect="1"/>
          </p:cNvPicPr>
          <p:nvPr/>
        </p:nvPicPr>
        <p:blipFill>
          <a:blip r:embed="rId2"/>
          <a:stretch>
            <a:fillRect/>
          </a:stretch>
        </p:blipFill>
        <p:spPr>
          <a:xfrm>
            <a:off x="495300" y="3007783"/>
            <a:ext cx="12014200" cy="2552701"/>
          </a:xfrm>
          <a:prstGeom prst="rect">
            <a:avLst/>
          </a:prstGeom>
          <a:ln w="25400">
            <a:solidFill>
              <a:srgbClr val="000000"/>
            </a:solidFill>
            <a:miter lim="400000"/>
          </a:ln>
        </p:spPr>
      </p:pic>
      <p:sp>
        <p:nvSpPr>
          <p:cNvPr id="228" name="Rectangle"/>
          <p:cNvSpPr/>
          <p:nvPr/>
        </p:nvSpPr>
        <p:spPr>
          <a:xfrm>
            <a:off x="5630333" y="3666066"/>
            <a:ext cx="959645" cy="320345"/>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29" name="Rectangle"/>
          <p:cNvSpPr/>
          <p:nvPr/>
        </p:nvSpPr>
        <p:spPr>
          <a:xfrm>
            <a:off x="7552266" y="3666066"/>
            <a:ext cx="993512" cy="505157"/>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30" name="Rectangle"/>
          <p:cNvSpPr/>
          <p:nvPr/>
        </p:nvSpPr>
        <p:spPr>
          <a:xfrm>
            <a:off x="8509000" y="3704894"/>
            <a:ext cx="1078905" cy="268090"/>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31" name="Rectangle"/>
          <p:cNvSpPr/>
          <p:nvPr/>
        </p:nvSpPr>
        <p:spPr>
          <a:xfrm>
            <a:off x="8509000" y="4107060"/>
            <a:ext cx="1078905" cy="430346"/>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32" name="Rectangle"/>
          <p:cNvSpPr/>
          <p:nvPr/>
        </p:nvSpPr>
        <p:spPr>
          <a:xfrm>
            <a:off x="9495366" y="4284860"/>
            <a:ext cx="1078906" cy="320346"/>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33" name="Rectangle"/>
          <p:cNvSpPr/>
          <p:nvPr/>
        </p:nvSpPr>
        <p:spPr>
          <a:xfrm>
            <a:off x="11506927" y="3666066"/>
            <a:ext cx="1078906" cy="320345"/>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34" name="Rectangle"/>
          <p:cNvSpPr/>
          <p:nvPr/>
        </p:nvSpPr>
        <p:spPr>
          <a:xfrm>
            <a:off x="11506927" y="4072466"/>
            <a:ext cx="1078906" cy="320345"/>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35" name="Rectangle"/>
          <p:cNvSpPr/>
          <p:nvPr/>
        </p:nvSpPr>
        <p:spPr>
          <a:xfrm>
            <a:off x="11494227" y="4618566"/>
            <a:ext cx="1078906" cy="320345"/>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election of Uncorrelated Layers"/>
          <p:cNvSpPr txBox="1">
            <a:spLocks noGrp="1"/>
          </p:cNvSpPr>
          <p:nvPr>
            <p:ph type="title"/>
          </p:nvPr>
        </p:nvSpPr>
        <p:spPr>
          <a:prstGeom prst="rect">
            <a:avLst/>
          </a:prstGeom>
        </p:spPr>
        <p:txBody>
          <a:bodyPr/>
          <a:lstStyle>
            <a:lvl1pPr defTabSz="490727">
              <a:defRPr sz="6719"/>
            </a:lvl1pPr>
          </a:lstStyle>
          <a:p>
            <a:r>
              <a:t>Selection of Uncorrelated Layers</a:t>
            </a:r>
          </a:p>
        </p:txBody>
      </p:sp>
      <p:pic>
        <p:nvPicPr>
          <p:cNvPr id="238" name="Screen Shot 2016-10-04 at 2.45.09 PM.png" descr="Screen Shot 2016-10-04 at 2.45.09 PM.png"/>
          <p:cNvPicPr>
            <a:picLocks noChangeAspect="1"/>
          </p:cNvPicPr>
          <p:nvPr/>
        </p:nvPicPr>
        <p:blipFill>
          <a:blip r:embed="rId2"/>
          <a:stretch>
            <a:fillRect/>
          </a:stretch>
        </p:blipFill>
        <p:spPr>
          <a:xfrm>
            <a:off x="495300" y="3007783"/>
            <a:ext cx="12014200" cy="2552701"/>
          </a:xfrm>
          <a:prstGeom prst="rect">
            <a:avLst/>
          </a:prstGeom>
          <a:ln w="25400">
            <a:solidFill>
              <a:srgbClr val="000000"/>
            </a:solidFill>
            <a:miter lim="400000"/>
          </a:ln>
        </p:spPr>
      </p:pic>
      <p:sp>
        <p:nvSpPr>
          <p:cNvPr id="239" name="Rectangle"/>
          <p:cNvSpPr/>
          <p:nvPr/>
        </p:nvSpPr>
        <p:spPr>
          <a:xfrm>
            <a:off x="5630333" y="3666066"/>
            <a:ext cx="959645" cy="320345"/>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40" name="Rectangle"/>
          <p:cNvSpPr/>
          <p:nvPr/>
        </p:nvSpPr>
        <p:spPr>
          <a:xfrm>
            <a:off x="7552266" y="3666066"/>
            <a:ext cx="993512" cy="505157"/>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41" name="Rectangle"/>
          <p:cNvSpPr/>
          <p:nvPr/>
        </p:nvSpPr>
        <p:spPr>
          <a:xfrm>
            <a:off x="8509000" y="3704894"/>
            <a:ext cx="1078905" cy="268090"/>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42" name="Rectangle"/>
          <p:cNvSpPr/>
          <p:nvPr/>
        </p:nvSpPr>
        <p:spPr>
          <a:xfrm>
            <a:off x="8509000" y="4107060"/>
            <a:ext cx="1078905" cy="430346"/>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43" name="Rectangle"/>
          <p:cNvSpPr/>
          <p:nvPr/>
        </p:nvSpPr>
        <p:spPr>
          <a:xfrm>
            <a:off x="9495366" y="4284860"/>
            <a:ext cx="1078906" cy="320346"/>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44" name="Rectangle"/>
          <p:cNvSpPr/>
          <p:nvPr/>
        </p:nvSpPr>
        <p:spPr>
          <a:xfrm>
            <a:off x="11506927" y="3666066"/>
            <a:ext cx="1078906" cy="320345"/>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45" name="Rectangle"/>
          <p:cNvSpPr/>
          <p:nvPr/>
        </p:nvSpPr>
        <p:spPr>
          <a:xfrm>
            <a:off x="11506927" y="4072466"/>
            <a:ext cx="1078906" cy="320345"/>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46" name="Rectangle"/>
          <p:cNvSpPr/>
          <p:nvPr/>
        </p:nvSpPr>
        <p:spPr>
          <a:xfrm>
            <a:off x="11494227" y="4618566"/>
            <a:ext cx="1078906" cy="320345"/>
          </a:xfrm>
          <a:prstGeom prst="rect">
            <a:avLst/>
          </a:prstGeom>
          <a:ln w="50800">
            <a:solidFill>
              <a:schemeClr val="accent4">
                <a:hueOff val="384618"/>
                <a:satOff val="3869"/>
                <a:lumOff val="5802"/>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47" name="Arrow"/>
          <p:cNvSpPr/>
          <p:nvPr/>
        </p:nvSpPr>
        <p:spPr>
          <a:xfrm rot="5400000">
            <a:off x="5782733" y="5325533"/>
            <a:ext cx="1439334" cy="1270001"/>
          </a:xfrm>
          <a:prstGeom prst="rightArrow">
            <a:avLst>
              <a:gd name="adj1" fmla="val 32000"/>
              <a:gd name="adj2" fmla="val 64000"/>
            </a:avLst>
          </a:prstGeom>
          <a:solidFill>
            <a:schemeClr val="accent4">
              <a:hueOff val="384618"/>
              <a:satOff val="3869"/>
              <a:lumOff val="5802"/>
            </a:schemeClr>
          </a:solidFill>
          <a:ln w="508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pic>
        <p:nvPicPr>
          <p:cNvPr id="248" name="Screen Shot 2016-10-04 at 2.52.15 PM.png" descr="Screen Shot 2016-10-04 at 2.52.15 PM.png"/>
          <p:cNvPicPr>
            <a:picLocks noChangeAspect="1"/>
          </p:cNvPicPr>
          <p:nvPr/>
        </p:nvPicPr>
        <p:blipFill>
          <a:blip r:embed="rId3"/>
          <a:stretch>
            <a:fillRect/>
          </a:stretch>
        </p:blipFill>
        <p:spPr>
          <a:xfrm>
            <a:off x="2413000" y="7175500"/>
            <a:ext cx="8178800" cy="1905000"/>
          </a:xfrm>
          <a:prstGeom prst="rect">
            <a:avLst/>
          </a:prstGeom>
          <a:ln w="25400">
            <a:solidFill>
              <a:srgbClr val="000000"/>
            </a:solidFill>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Go through the Climate Processing section…"/>
          <p:cNvSpPr txBox="1">
            <a:spLocks noGrp="1"/>
          </p:cNvSpPr>
          <p:nvPr>
            <p:ph type="body" idx="1"/>
          </p:nvPr>
        </p:nvSpPr>
        <p:spPr>
          <a:xfrm>
            <a:off x="952500" y="1153009"/>
            <a:ext cx="11099800" cy="6286500"/>
          </a:xfrm>
          <a:prstGeom prst="rect">
            <a:avLst/>
          </a:prstGeom>
        </p:spPr>
        <p:txBody>
          <a:bodyPr/>
          <a:lstStyle/>
          <a:p>
            <a:r>
              <a:rPr dirty="0"/>
              <a:t>Go through the Climate Processing section</a:t>
            </a:r>
          </a:p>
          <a:p>
            <a:pPr lvl="2"/>
            <a:r>
              <a:rPr dirty="0"/>
              <a:t>Try QGIS out</a:t>
            </a:r>
            <a:endParaRPr lang="en-US" dirty="0"/>
          </a:p>
          <a:p>
            <a:pPr lvl="3"/>
            <a:r>
              <a:rPr lang="en-US" dirty="0"/>
              <a:t>See ENMWorkshop_2020.docx for a </a:t>
            </a:r>
            <a:r>
              <a:rPr lang="en-US"/>
              <a:t>step-by-step guide</a:t>
            </a:r>
            <a:endParaRPr dirty="0"/>
          </a:p>
          <a:p>
            <a:pPr lvl="2"/>
            <a:r>
              <a:rPr dirty="0"/>
              <a:t>Run the </a:t>
            </a:r>
            <a:r>
              <a:rPr dirty="0" err="1"/>
              <a:t>ClimateProcessing.R</a:t>
            </a:r>
            <a:r>
              <a:rPr dirty="0"/>
              <a:t> script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What data are we using?"/>
          <p:cNvSpPr txBox="1">
            <a:spLocks noGrp="1"/>
          </p:cNvSpPr>
          <p:nvPr>
            <p:ph type="title"/>
          </p:nvPr>
        </p:nvSpPr>
        <p:spPr>
          <a:prstGeom prst="rect">
            <a:avLst/>
          </a:prstGeom>
        </p:spPr>
        <p:txBody>
          <a:bodyPr>
            <a:normAutofit fontScale="90000"/>
          </a:bodyPr>
          <a:lstStyle>
            <a:lvl1pPr defTabSz="572516">
              <a:defRPr sz="7840"/>
            </a:lvl1pPr>
          </a:lstStyle>
          <a:p>
            <a:r>
              <a:t>What data are we using?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9216-0118-4047-9875-D26D6DC59BC3}"/>
              </a:ext>
            </a:extLst>
          </p:cNvPr>
          <p:cNvSpPr>
            <a:spLocks noGrp="1"/>
          </p:cNvSpPr>
          <p:nvPr>
            <p:ph type="title"/>
          </p:nvPr>
        </p:nvSpPr>
        <p:spPr/>
        <p:txBody>
          <a:bodyPr/>
          <a:lstStyle/>
          <a:p>
            <a:r>
              <a:rPr lang="en-US" dirty="0"/>
              <a:t>Load Packages</a:t>
            </a:r>
          </a:p>
        </p:txBody>
      </p:sp>
      <p:pic>
        <p:nvPicPr>
          <p:cNvPr id="5" name="Picture 4" descr="A screenshot of a cell phone&#10;&#10;Description automatically generated">
            <a:extLst>
              <a:ext uri="{FF2B5EF4-FFF2-40B4-BE49-F238E27FC236}">
                <a16:creationId xmlns:a16="http://schemas.microsoft.com/office/drawing/2014/main" id="{D2E25EA0-0EFD-F345-9239-96192871F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070" y="3840458"/>
            <a:ext cx="10552652" cy="3232151"/>
          </a:xfrm>
          <a:prstGeom prst="rect">
            <a:avLst/>
          </a:prstGeom>
        </p:spPr>
      </p:pic>
    </p:spTree>
    <p:extLst>
      <p:ext uri="{BB962C8B-B14F-4D97-AF65-F5344CB8AC3E}">
        <p14:creationId xmlns:p14="http://schemas.microsoft.com/office/powerpoint/2010/main" val="247828174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9216-0118-4047-9875-D26D6DC59BC3}"/>
              </a:ext>
            </a:extLst>
          </p:cNvPr>
          <p:cNvSpPr>
            <a:spLocks noGrp="1"/>
          </p:cNvSpPr>
          <p:nvPr>
            <p:ph type="title"/>
          </p:nvPr>
        </p:nvSpPr>
        <p:spPr/>
        <p:txBody>
          <a:bodyPr/>
          <a:lstStyle/>
          <a:p>
            <a:r>
              <a:rPr lang="en-US" dirty="0"/>
              <a:t>Load </a:t>
            </a:r>
            <a:r>
              <a:rPr lang="en-US" dirty="0" err="1"/>
              <a:t>bioclim</a:t>
            </a:r>
            <a:r>
              <a:rPr lang="en-US" dirty="0"/>
              <a:t> layers</a:t>
            </a:r>
          </a:p>
        </p:txBody>
      </p:sp>
      <p:pic>
        <p:nvPicPr>
          <p:cNvPr id="4" name="Picture 3" descr="A close up of a piece of paper&#10;&#10;Description automatically generated">
            <a:extLst>
              <a:ext uri="{FF2B5EF4-FFF2-40B4-BE49-F238E27FC236}">
                <a16:creationId xmlns:a16="http://schemas.microsoft.com/office/drawing/2014/main" id="{F4312368-C2A7-CA4B-9B22-E38706ACF4A3}"/>
              </a:ext>
            </a:extLst>
          </p:cNvPr>
          <p:cNvPicPr>
            <a:picLocks noChangeAspect="1"/>
          </p:cNvPicPr>
          <p:nvPr/>
        </p:nvPicPr>
        <p:blipFill rotWithShape="1">
          <a:blip r:embed="rId2">
            <a:extLst>
              <a:ext uri="{28A0092B-C50C-407E-A947-70E740481C1C}">
                <a14:useLocalDpi xmlns:a14="http://schemas.microsoft.com/office/drawing/2010/main" val="0"/>
              </a:ext>
            </a:extLst>
          </a:blip>
          <a:srcRect t="7149"/>
          <a:stretch/>
        </p:blipFill>
        <p:spPr>
          <a:xfrm>
            <a:off x="1566619" y="2448732"/>
            <a:ext cx="10165597" cy="6860368"/>
          </a:xfrm>
          <a:prstGeom prst="rect">
            <a:avLst/>
          </a:prstGeom>
        </p:spPr>
      </p:pic>
    </p:spTree>
    <p:extLst>
      <p:ext uri="{BB962C8B-B14F-4D97-AF65-F5344CB8AC3E}">
        <p14:creationId xmlns:p14="http://schemas.microsoft.com/office/powerpoint/2010/main" val="99953663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1F76-BACC-EC49-8E21-0A8997732759}"/>
              </a:ext>
            </a:extLst>
          </p:cNvPr>
          <p:cNvSpPr>
            <a:spLocks noGrp="1"/>
          </p:cNvSpPr>
          <p:nvPr>
            <p:ph type="title"/>
          </p:nvPr>
        </p:nvSpPr>
        <p:spPr/>
        <p:txBody>
          <a:bodyPr/>
          <a:lstStyle/>
          <a:p>
            <a:r>
              <a:rPr lang="en-US" dirty="0"/>
              <a:t>Set desired extent</a:t>
            </a:r>
          </a:p>
        </p:txBody>
      </p:sp>
      <p:pic>
        <p:nvPicPr>
          <p:cNvPr id="5" name="Picture 4" descr="A screenshot of a social media post&#10;&#10;Description automatically generated">
            <a:extLst>
              <a:ext uri="{FF2B5EF4-FFF2-40B4-BE49-F238E27FC236}">
                <a16:creationId xmlns:a16="http://schemas.microsoft.com/office/drawing/2014/main" id="{F6354CD9-609E-2541-8C96-0B5AA08C9C3A}"/>
              </a:ext>
            </a:extLst>
          </p:cNvPr>
          <p:cNvPicPr>
            <a:picLocks noChangeAspect="1"/>
          </p:cNvPicPr>
          <p:nvPr/>
        </p:nvPicPr>
        <p:blipFill rotWithShape="1">
          <a:blip r:embed="rId2">
            <a:extLst>
              <a:ext uri="{28A0092B-C50C-407E-A947-70E740481C1C}">
                <a14:useLocalDpi xmlns:a14="http://schemas.microsoft.com/office/drawing/2010/main" val="0"/>
              </a:ext>
            </a:extLst>
          </a:blip>
          <a:srcRect t="12085"/>
          <a:stretch/>
        </p:blipFill>
        <p:spPr>
          <a:xfrm>
            <a:off x="409090" y="2789695"/>
            <a:ext cx="12452438" cy="5446977"/>
          </a:xfrm>
          <a:prstGeom prst="rect">
            <a:avLst/>
          </a:prstGeom>
        </p:spPr>
      </p:pic>
    </p:spTree>
    <p:extLst>
      <p:ext uri="{BB962C8B-B14F-4D97-AF65-F5344CB8AC3E}">
        <p14:creationId xmlns:p14="http://schemas.microsoft.com/office/powerpoint/2010/main" val="35221019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AE8C-AFC0-5847-AB30-435184FE218D}"/>
              </a:ext>
            </a:extLst>
          </p:cNvPr>
          <p:cNvSpPr>
            <a:spLocks noGrp="1"/>
          </p:cNvSpPr>
          <p:nvPr>
            <p:ph type="title"/>
          </p:nvPr>
        </p:nvSpPr>
        <p:spPr/>
        <p:txBody>
          <a:bodyPr>
            <a:normAutofit fontScale="90000"/>
          </a:bodyPr>
          <a:lstStyle/>
          <a:p>
            <a:r>
              <a:rPr lang="en-US" dirty="0"/>
              <a:t>Crop </a:t>
            </a:r>
            <a:r>
              <a:rPr lang="en-US" dirty="0" err="1"/>
              <a:t>bioclim</a:t>
            </a:r>
            <a:r>
              <a:rPr lang="en-US" dirty="0"/>
              <a:t> layer to desired extent</a:t>
            </a:r>
          </a:p>
        </p:txBody>
      </p:sp>
      <p:pic>
        <p:nvPicPr>
          <p:cNvPr id="5" name="Picture 4" descr="A close up of a map&#10;&#10;Description automatically generated">
            <a:extLst>
              <a:ext uri="{FF2B5EF4-FFF2-40B4-BE49-F238E27FC236}">
                <a16:creationId xmlns:a16="http://schemas.microsoft.com/office/drawing/2014/main" id="{565965AC-46CD-0E48-96DE-946891480DBD}"/>
              </a:ext>
            </a:extLst>
          </p:cNvPr>
          <p:cNvPicPr>
            <a:picLocks noChangeAspect="1"/>
          </p:cNvPicPr>
          <p:nvPr/>
        </p:nvPicPr>
        <p:blipFill rotWithShape="1">
          <a:blip r:embed="rId2">
            <a:extLst>
              <a:ext uri="{28A0092B-C50C-407E-A947-70E740481C1C}">
                <a14:useLocalDpi xmlns:a14="http://schemas.microsoft.com/office/drawing/2010/main" val="0"/>
              </a:ext>
            </a:extLst>
          </a:blip>
          <a:srcRect t="7129"/>
          <a:stretch/>
        </p:blipFill>
        <p:spPr>
          <a:xfrm>
            <a:off x="3013022" y="2603499"/>
            <a:ext cx="7505700" cy="6286501"/>
          </a:xfrm>
          <a:prstGeom prst="rect">
            <a:avLst/>
          </a:prstGeom>
        </p:spPr>
      </p:pic>
    </p:spTree>
    <p:extLst>
      <p:ext uri="{BB962C8B-B14F-4D97-AF65-F5344CB8AC3E}">
        <p14:creationId xmlns:p14="http://schemas.microsoft.com/office/powerpoint/2010/main" val="10778260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F837E05-4D7E-FA43-AA93-5E943663D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0" y="2616200"/>
            <a:ext cx="7721600" cy="6273800"/>
          </a:xfrm>
          <a:prstGeom prst="rect">
            <a:avLst/>
          </a:prstGeom>
        </p:spPr>
      </p:pic>
      <p:sp>
        <p:nvSpPr>
          <p:cNvPr id="6" name="Title 1">
            <a:extLst>
              <a:ext uri="{FF2B5EF4-FFF2-40B4-BE49-F238E27FC236}">
                <a16:creationId xmlns:a16="http://schemas.microsoft.com/office/drawing/2014/main" id="{1C234599-347E-5B43-9D5E-7A4D603A138E}"/>
              </a:ext>
            </a:extLst>
          </p:cNvPr>
          <p:cNvSpPr>
            <a:spLocks noGrp="1"/>
          </p:cNvSpPr>
          <p:nvPr>
            <p:ph type="title"/>
          </p:nvPr>
        </p:nvSpPr>
        <p:spPr/>
        <p:txBody>
          <a:bodyPr>
            <a:normAutofit fontScale="90000"/>
          </a:bodyPr>
          <a:lstStyle/>
          <a:p>
            <a:r>
              <a:rPr lang="en-US" dirty="0"/>
              <a:t>Crop </a:t>
            </a:r>
            <a:r>
              <a:rPr lang="en-US" dirty="0" err="1"/>
              <a:t>bioclim</a:t>
            </a:r>
            <a:r>
              <a:rPr lang="en-US" dirty="0"/>
              <a:t> layer to desired extent</a:t>
            </a:r>
          </a:p>
        </p:txBody>
      </p:sp>
    </p:spTree>
    <p:extLst>
      <p:ext uri="{BB962C8B-B14F-4D97-AF65-F5344CB8AC3E}">
        <p14:creationId xmlns:p14="http://schemas.microsoft.com/office/powerpoint/2010/main" val="3538664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B6FC-02BE-5E48-8208-03366D125B58}"/>
              </a:ext>
            </a:extLst>
          </p:cNvPr>
          <p:cNvSpPr>
            <a:spLocks noGrp="1"/>
          </p:cNvSpPr>
          <p:nvPr>
            <p:ph type="title"/>
          </p:nvPr>
        </p:nvSpPr>
        <p:spPr/>
        <p:txBody>
          <a:bodyPr>
            <a:normAutofit fontScale="90000"/>
          </a:bodyPr>
          <a:lstStyle/>
          <a:p>
            <a:r>
              <a:rPr lang="en-US" dirty="0"/>
              <a:t>Crop </a:t>
            </a:r>
            <a:r>
              <a:rPr lang="en-US" dirty="0" err="1"/>
              <a:t>bioclim</a:t>
            </a:r>
            <a:r>
              <a:rPr lang="en-US" dirty="0"/>
              <a:t> layer to desired extent</a:t>
            </a:r>
          </a:p>
        </p:txBody>
      </p:sp>
      <p:pic>
        <p:nvPicPr>
          <p:cNvPr id="5" name="Picture 4" descr="A close up of a map&#10;&#10;Description automatically generated">
            <a:extLst>
              <a:ext uri="{FF2B5EF4-FFF2-40B4-BE49-F238E27FC236}">
                <a16:creationId xmlns:a16="http://schemas.microsoft.com/office/drawing/2014/main" id="{CAE63372-8978-6F41-8BBE-AD185F7FC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590800"/>
            <a:ext cx="7569200" cy="6718300"/>
          </a:xfrm>
          <a:prstGeom prst="rect">
            <a:avLst/>
          </a:prstGeom>
        </p:spPr>
      </p:pic>
    </p:spTree>
    <p:extLst>
      <p:ext uri="{BB962C8B-B14F-4D97-AF65-F5344CB8AC3E}">
        <p14:creationId xmlns:p14="http://schemas.microsoft.com/office/powerpoint/2010/main" val="345126536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6133-C685-1546-8F8C-864705FED66F}"/>
              </a:ext>
            </a:extLst>
          </p:cNvPr>
          <p:cNvSpPr>
            <a:spLocks noGrp="1"/>
          </p:cNvSpPr>
          <p:nvPr>
            <p:ph type="title"/>
          </p:nvPr>
        </p:nvSpPr>
        <p:spPr/>
        <p:txBody>
          <a:bodyPr/>
          <a:lstStyle/>
          <a:p>
            <a:r>
              <a:rPr lang="en-US" dirty="0"/>
              <a:t>Save </a:t>
            </a:r>
            <a:r>
              <a:rPr lang="en-US"/>
              <a:t>as raster</a:t>
            </a:r>
          </a:p>
        </p:txBody>
      </p:sp>
      <p:pic>
        <p:nvPicPr>
          <p:cNvPr id="5" name="Picture 4" descr="A screenshot of a cell phone&#10;&#10;Description automatically generated">
            <a:extLst>
              <a:ext uri="{FF2B5EF4-FFF2-40B4-BE49-F238E27FC236}">
                <a16:creationId xmlns:a16="http://schemas.microsoft.com/office/drawing/2014/main" id="{5E541556-ACCA-2748-854C-199E817D3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59" y="3146155"/>
            <a:ext cx="11161651" cy="1845052"/>
          </a:xfrm>
          <a:prstGeom prst="rect">
            <a:avLst/>
          </a:prstGeom>
        </p:spPr>
      </p:pic>
    </p:spTree>
    <p:extLst>
      <p:ext uri="{BB962C8B-B14F-4D97-AF65-F5344CB8AC3E}">
        <p14:creationId xmlns:p14="http://schemas.microsoft.com/office/powerpoint/2010/main" val="233052351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What data are we using?"/>
          <p:cNvSpPr txBox="1">
            <a:spLocks noGrp="1"/>
          </p:cNvSpPr>
          <p:nvPr>
            <p:ph type="title"/>
          </p:nvPr>
        </p:nvSpPr>
        <p:spPr>
          <a:prstGeom prst="rect">
            <a:avLst/>
          </a:prstGeom>
        </p:spPr>
        <p:txBody>
          <a:bodyPr>
            <a:normAutofit fontScale="90000"/>
          </a:bodyPr>
          <a:lstStyle>
            <a:lvl1pPr defTabSz="572516">
              <a:defRPr sz="7840"/>
            </a:lvl1pPr>
          </a:lstStyle>
          <a:p>
            <a:r>
              <a:t>What data are we using?</a:t>
            </a:r>
          </a:p>
        </p:txBody>
      </p:sp>
      <p:sp>
        <p:nvSpPr>
          <p:cNvPr id="146" name="1. Georeferenced occurrence records"/>
          <p:cNvSpPr txBox="1">
            <a:spLocks noGrp="1"/>
          </p:cNvSpPr>
          <p:nvPr>
            <p:ph type="body" idx="1"/>
          </p:nvPr>
        </p:nvSpPr>
        <p:spPr>
          <a:xfrm>
            <a:off x="1392766" y="5143500"/>
            <a:ext cx="10676468" cy="6286500"/>
          </a:xfrm>
          <a:prstGeom prst="rect">
            <a:avLst/>
          </a:prstGeom>
        </p:spPr>
        <p:txBody>
          <a:bodyPr/>
          <a:lstStyle>
            <a:lvl1pPr marL="0" indent="0">
              <a:buSzTx/>
              <a:buNone/>
              <a:defRPr sz="4500"/>
            </a:lvl1pPr>
          </a:lstStyle>
          <a:p>
            <a:r>
              <a:t>1. Georeferenced occurrence records</a:t>
            </a:r>
          </a:p>
        </p:txBody>
      </p:sp>
      <p:pic>
        <p:nvPicPr>
          <p:cNvPr id="147" name="Screen Shot 2016-10-04 at 12.39.00 PM.png" descr="Screen Shot 2016-10-04 at 12.39.00 PM.png"/>
          <p:cNvPicPr>
            <a:picLocks noChangeAspect="1"/>
          </p:cNvPicPr>
          <p:nvPr/>
        </p:nvPicPr>
        <p:blipFill>
          <a:blip r:embed="rId2"/>
          <a:stretch>
            <a:fillRect/>
          </a:stretch>
        </p:blipFill>
        <p:spPr>
          <a:xfrm>
            <a:off x="654954" y="2808133"/>
            <a:ext cx="11694891" cy="4696134"/>
          </a:xfrm>
          <a:prstGeom prst="rect">
            <a:avLst/>
          </a:prstGeom>
          <a:ln w="25400">
            <a:solidFill>
              <a:srgbClr val="000000"/>
            </a:solidFill>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What data are we using?"/>
          <p:cNvSpPr txBox="1">
            <a:spLocks noGrp="1"/>
          </p:cNvSpPr>
          <p:nvPr>
            <p:ph type="title"/>
          </p:nvPr>
        </p:nvSpPr>
        <p:spPr>
          <a:prstGeom prst="rect">
            <a:avLst/>
          </a:prstGeom>
        </p:spPr>
        <p:txBody>
          <a:bodyPr>
            <a:normAutofit fontScale="90000"/>
          </a:bodyPr>
          <a:lstStyle>
            <a:lvl1pPr defTabSz="572516">
              <a:defRPr sz="7840"/>
            </a:lvl1pPr>
          </a:lstStyle>
          <a:p>
            <a:r>
              <a:t>What data are we using?</a:t>
            </a:r>
          </a:p>
        </p:txBody>
      </p:sp>
      <p:sp>
        <p:nvSpPr>
          <p:cNvPr id="150" name="2. Gridded abiotic data layers"/>
          <p:cNvSpPr txBox="1">
            <a:spLocks noGrp="1"/>
          </p:cNvSpPr>
          <p:nvPr>
            <p:ph type="body" idx="1"/>
          </p:nvPr>
        </p:nvSpPr>
        <p:spPr>
          <a:xfrm>
            <a:off x="2645833" y="5312833"/>
            <a:ext cx="10676467" cy="6286501"/>
          </a:xfrm>
          <a:prstGeom prst="rect">
            <a:avLst/>
          </a:prstGeom>
        </p:spPr>
        <p:txBody>
          <a:bodyPr/>
          <a:lstStyle>
            <a:lvl1pPr marL="0" indent="0">
              <a:buSzTx/>
              <a:buNone/>
              <a:defRPr sz="4500"/>
            </a:lvl1pPr>
          </a:lstStyle>
          <a:p>
            <a:r>
              <a:t>2. Gridded abiotic data layers</a:t>
            </a:r>
          </a:p>
        </p:txBody>
      </p:sp>
      <p:pic>
        <p:nvPicPr>
          <p:cNvPr id="151" name="Screen Shot 2016-10-04 at 12.47.13 PM.png" descr="Screen Shot 2016-10-04 at 12.47.13 PM.png"/>
          <p:cNvPicPr>
            <a:picLocks noChangeAspect="1"/>
          </p:cNvPicPr>
          <p:nvPr/>
        </p:nvPicPr>
        <p:blipFill>
          <a:blip r:embed="rId2"/>
          <a:stretch>
            <a:fillRect/>
          </a:stretch>
        </p:blipFill>
        <p:spPr>
          <a:xfrm>
            <a:off x="584200" y="3102503"/>
            <a:ext cx="11836400" cy="4068764"/>
          </a:xfrm>
          <a:prstGeom prst="rect">
            <a:avLst/>
          </a:prstGeom>
          <a:ln w="25400">
            <a:solidFill>
              <a:srgbClr val="000000"/>
            </a:solidFill>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Abiotic data layers"/>
          <p:cNvSpPr txBox="1">
            <a:spLocks noGrp="1"/>
          </p:cNvSpPr>
          <p:nvPr>
            <p:ph type="title"/>
          </p:nvPr>
        </p:nvSpPr>
        <p:spPr>
          <a:prstGeom prst="rect">
            <a:avLst/>
          </a:prstGeom>
        </p:spPr>
        <p:txBody>
          <a:bodyPr/>
          <a:lstStyle/>
          <a:p>
            <a:r>
              <a:t>Abiotic data layers</a:t>
            </a:r>
          </a:p>
        </p:txBody>
      </p:sp>
      <p:sp>
        <p:nvSpPr>
          <p:cNvPr id="177" name="What kinds?…"/>
          <p:cNvSpPr txBox="1">
            <a:spLocks noGrp="1"/>
          </p:cNvSpPr>
          <p:nvPr>
            <p:ph type="body" idx="1"/>
          </p:nvPr>
        </p:nvSpPr>
        <p:spPr>
          <a:prstGeom prst="rect">
            <a:avLst/>
          </a:prstGeom>
        </p:spPr>
        <p:txBody>
          <a:bodyPr>
            <a:normAutofit lnSpcReduction="10000"/>
          </a:bodyPr>
          <a:lstStyle/>
          <a:p>
            <a:pPr>
              <a:defRPr b="1">
                <a:latin typeface="Helvetica"/>
                <a:ea typeface="Helvetica"/>
                <a:cs typeface="Helvetica"/>
                <a:sym typeface="Helvetica"/>
              </a:defRPr>
            </a:pPr>
            <a:r>
              <a:rPr dirty="0"/>
              <a:t>What kinds?</a:t>
            </a:r>
          </a:p>
          <a:p>
            <a:pPr lvl="2"/>
            <a:r>
              <a:rPr dirty="0"/>
              <a:t>Temperature, precipitation, soil, </a:t>
            </a:r>
            <a:r>
              <a:rPr lang="en-US" dirty="0"/>
              <a:t>vegetation, </a:t>
            </a:r>
            <a:r>
              <a:rPr dirty="0"/>
              <a:t>land use</a:t>
            </a:r>
          </a:p>
          <a:p>
            <a:pPr>
              <a:defRPr b="1">
                <a:latin typeface="Helvetica"/>
                <a:ea typeface="Helvetica"/>
                <a:cs typeface="Helvetica"/>
                <a:sym typeface="Helvetica"/>
              </a:defRPr>
            </a:pPr>
            <a:r>
              <a:rPr dirty="0"/>
              <a:t>Where?</a:t>
            </a:r>
          </a:p>
          <a:p>
            <a:pPr lvl="2"/>
            <a:r>
              <a:rPr dirty="0"/>
              <a:t>Local, USA, North America, Global</a:t>
            </a:r>
          </a:p>
          <a:p>
            <a:pPr>
              <a:defRPr b="1">
                <a:latin typeface="Helvetica"/>
                <a:ea typeface="Helvetica"/>
                <a:cs typeface="Helvetica"/>
                <a:sym typeface="Helvetica"/>
              </a:defRPr>
            </a:pPr>
            <a:r>
              <a:rPr dirty="0"/>
              <a:t>When?</a:t>
            </a:r>
          </a:p>
          <a:p>
            <a:pPr lvl="2"/>
            <a:r>
              <a:rPr dirty="0"/>
              <a:t>Past, current, future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Data layer sources"/>
          <p:cNvSpPr txBox="1">
            <a:spLocks noGrp="1"/>
          </p:cNvSpPr>
          <p:nvPr>
            <p:ph type="title"/>
          </p:nvPr>
        </p:nvSpPr>
        <p:spPr>
          <a:prstGeom prst="rect">
            <a:avLst/>
          </a:prstGeom>
        </p:spPr>
        <p:txBody>
          <a:bodyPr/>
          <a:lstStyle/>
          <a:p>
            <a:r>
              <a:t>Data layer sources</a:t>
            </a:r>
          </a:p>
        </p:txBody>
      </p:sp>
      <p:sp>
        <p:nvSpPr>
          <p:cNvPr id="180" name="WorldClim…"/>
          <p:cNvSpPr txBox="1">
            <a:spLocks noGrp="1"/>
          </p:cNvSpPr>
          <p:nvPr>
            <p:ph type="body" idx="1"/>
          </p:nvPr>
        </p:nvSpPr>
        <p:spPr>
          <a:prstGeom prst="rect">
            <a:avLst/>
          </a:prstGeom>
        </p:spPr>
        <p:txBody>
          <a:bodyPr>
            <a:normAutofit lnSpcReduction="10000"/>
          </a:bodyPr>
          <a:lstStyle/>
          <a:p>
            <a:pPr marL="342264" indent="-342264" defTabSz="449833">
              <a:spcBef>
                <a:spcPts val="3200"/>
              </a:spcBef>
              <a:defRPr sz="2772"/>
            </a:pPr>
            <a:r>
              <a:t>WorldClim</a:t>
            </a:r>
          </a:p>
          <a:p>
            <a:pPr marL="342264" indent="-342264" defTabSz="449833">
              <a:spcBef>
                <a:spcPts val="3200"/>
              </a:spcBef>
              <a:defRPr sz="2772"/>
            </a:pPr>
            <a:r>
              <a:t>PRISM</a:t>
            </a:r>
          </a:p>
          <a:p>
            <a:pPr marL="342264" indent="-342264" defTabSz="449833">
              <a:spcBef>
                <a:spcPts val="3200"/>
              </a:spcBef>
              <a:defRPr sz="2772"/>
            </a:pPr>
            <a:r>
              <a:t>Unified North American Soil Map</a:t>
            </a:r>
          </a:p>
          <a:p>
            <a:pPr marL="342264" indent="-342264" defTabSz="449833">
              <a:spcBef>
                <a:spcPts val="3200"/>
              </a:spcBef>
              <a:defRPr sz="2772"/>
            </a:pPr>
            <a:r>
              <a:t>USGS</a:t>
            </a:r>
          </a:p>
          <a:p>
            <a:pPr marL="342264" indent="-342264" defTabSz="449833">
              <a:spcBef>
                <a:spcPts val="3200"/>
              </a:spcBef>
              <a:defRPr sz="2772"/>
            </a:pPr>
            <a:r>
              <a:t>EPA</a:t>
            </a:r>
          </a:p>
          <a:p>
            <a:pPr marL="342264" indent="-342264" defTabSz="449833">
              <a:spcBef>
                <a:spcPts val="3200"/>
              </a:spcBef>
              <a:defRPr sz="2772"/>
            </a:pPr>
            <a:r>
              <a:t>NOAA</a:t>
            </a:r>
          </a:p>
          <a:p>
            <a:pPr marL="342264" indent="-342264" defTabSz="449833">
              <a:spcBef>
                <a:spcPts val="3200"/>
              </a:spcBef>
              <a:defRPr sz="2772"/>
            </a:pPr>
            <a:r>
              <a:t>PMIP</a:t>
            </a:r>
          </a:p>
          <a:p>
            <a:pPr marL="342264" indent="-342264" defTabSz="449833">
              <a:spcBef>
                <a:spcPts val="3200"/>
              </a:spcBef>
              <a:defRPr sz="2772"/>
            </a:pPr>
            <a:r>
              <a:t>AquaMaps</a:t>
            </a:r>
          </a:p>
        </p:txBody>
      </p:sp>
      <p:pic>
        <p:nvPicPr>
          <p:cNvPr id="181" name="Image" descr="Image"/>
          <p:cNvPicPr>
            <a:picLocks noChangeAspect="1"/>
          </p:cNvPicPr>
          <p:nvPr/>
        </p:nvPicPr>
        <p:blipFill>
          <a:blip r:embed="rId2"/>
          <a:srcRect b="72461"/>
          <a:stretch>
            <a:fillRect/>
          </a:stretch>
        </p:blipFill>
        <p:spPr>
          <a:xfrm>
            <a:off x="4569230" y="2531533"/>
            <a:ext cx="7857720" cy="1335423"/>
          </a:xfrm>
          <a:prstGeom prst="rect">
            <a:avLst/>
          </a:prstGeom>
          <a:ln w="12700">
            <a:solidFill>
              <a:srgbClr val="000000"/>
            </a:solidFill>
            <a:miter lim="400000"/>
          </a:ln>
        </p:spPr>
      </p:pic>
      <p:pic>
        <p:nvPicPr>
          <p:cNvPr id="182" name="Image" descr="Image"/>
          <p:cNvPicPr>
            <a:picLocks noChangeAspect="1"/>
          </p:cNvPicPr>
          <p:nvPr/>
        </p:nvPicPr>
        <p:blipFill>
          <a:blip r:embed="rId3"/>
          <a:stretch>
            <a:fillRect/>
          </a:stretch>
        </p:blipFill>
        <p:spPr>
          <a:xfrm>
            <a:off x="3824816" y="5052483"/>
            <a:ext cx="8775701" cy="2120901"/>
          </a:xfrm>
          <a:prstGeom prst="rect">
            <a:avLst/>
          </a:prstGeom>
          <a:ln w="12700">
            <a:solidFill>
              <a:srgbClr val="000000"/>
            </a:solidFill>
            <a:miter lim="400000"/>
          </a:ln>
        </p:spPr>
      </p:pic>
      <p:pic>
        <p:nvPicPr>
          <p:cNvPr id="183" name="Image" descr="Image"/>
          <p:cNvPicPr>
            <a:picLocks noChangeAspect="1"/>
          </p:cNvPicPr>
          <p:nvPr/>
        </p:nvPicPr>
        <p:blipFill>
          <a:blip r:embed="rId4"/>
          <a:srcRect b="59984"/>
          <a:stretch>
            <a:fillRect/>
          </a:stretch>
        </p:blipFill>
        <p:spPr>
          <a:xfrm>
            <a:off x="3862916" y="7643283"/>
            <a:ext cx="8699501" cy="1377223"/>
          </a:xfrm>
          <a:prstGeom prst="rect">
            <a:avLst/>
          </a:prstGeom>
          <a:ln w="12700">
            <a:solidFill>
              <a:srgbClr val="000000"/>
            </a:solidFill>
            <a:miter lim="400000"/>
          </a:ln>
        </p:spPr>
      </p:pic>
      <p:sp>
        <p:nvSpPr>
          <p:cNvPr id="184" name="Star"/>
          <p:cNvSpPr/>
          <p:nvPr/>
        </p:nvSpPr>
        <p:spPr>
          <a:xfrm>
            <a:off x="2994310" y="2516795"/>
            <a:ext cx="710300" cy="683422"/>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orldClim"/>
          <p:cNvSpPr txBox="1">
            <a:spLocks noGrp="1"/>
          </p:cNvSpPr>
          <p:nvPr>
            <p:ph type="title"/>
          </p:nvPr>
        </p:nvSpPr>
        <p:spPr>
          <a:prstGeom prst="rect">
            <a:avLst/>
          </a:prstGeom>
        </p:spPr>
        <p:txBody>
          <a:bodyPr/>
          <a:lstStyle/>
          <a:p>
            <a:r>
              <a:t>WorldClim</a:t>
            </a:r>
          </a:p>
        </p:txBody>
      </p:sp>
      <p:sp>
        <p:nvSpPr>
          <p:cNvPr id="187" name="Global climate data…"/>
          <p:cNvSpPr txBox="1">
            <a:spLocks noGrp="1"/>
          </p:cNvSpPr>
          <p:nvPr>
            <p:ph type="body" sz="half" idx="1"/>
          </p:nvPr>
        </p:nvSpPr>
        <p:spPr>
          <a:xfrm>
            <a:off x="275166" y="2840566"/>
            <a:ext cx="6421240" cy="6286501"/>
          </a:xfrm>
          <a:prstGeom prst="rect">
            <a:avLst/>
          </a:prstGeom>
        </p:spPr>
        <p:txBody>
          <a:bodyPr>
            <a:normAutofit fontScale="92500" lnSpcReduction="10000"/>
          </a:bodyPr>
          <a:lstStyle/>
          <a:p>
            <a:pPr marL="293370" indent="-293370" defTabSz="385572">
              <a:spcBef>
                <a:spcPts val="2700"/>
              </a:spcBef>
              <a:defRPr sz="2376"/>
            </a:pPr>
            <a:r>
              <a:rPr dirty="0"/>
              <a:t>Global climate data</a:t>
            </a:r>
          </a:p>
          <a:p>
            <a:pPr marL="293370" indent="-293370" defTabSz="385572">
              <a:spcBef>
                <a:spcPts val="2700"/>
              </a:spcBef>
              <a:defRPr sz="2376"/>
            </a:pPr>
            <a:r>
              <a:rPr dirty="0"/>
              <a:t>Multiple resolutions</a:t>
            </a:r>
          </a:p>
          <a:p>
            <a:pPr marL="293370" indent="-293370" defTabSz="385572">
              <a:spcBef>
                <a:spcPts val="2700"/>
              </a:spcBef>
              <a:defRPr sz="2376"/>
            </a:pPr>
            <a:r>
              <a:rPr dirty="0"/>
              <a:t>19 Bioclimatic variables derived from monthly temperature and rainfall values</a:t>
            </a:r>
          </a:p>
          <a:p>
            <a:pPr marL="293370" indent="-293370" defTabSz="385572">
              <a:spcBef>
                <a:spcPts val="2700"/>
              </a:spcBef>
              <a:defRPr sz="2376"/>
            </a:pPr>
            <a:r>
              <a:rPr b="1" dirty="0">
                <a:latin typeface="Helvetica"/>
                <a:ea typeface="Helvetica"/>
                <a:cs typeface="Helvetica"/>
                <a:sym typeface="Helvetica"/>
              </a:rPr>
              <a:t>Current conditions:</a:t>
            </a:r>
            <a:r>
              <a:rPr dirty="0"/>
              <a:t> averaged over past 50 years</a:t>
            </a:r>
          </a:p>
          <a:p>
            <a:pPr marL="293370" indent="-293370" defTabSz="385572">
              <a:spcBef>
                <a:spcPts val="2700"/>
              </a:spcBef>
              <a:defRPr sz="2376"/>
            </a:pPr>
            <a:r>
              <a:rPr b="1" dirty="0">
                <a:latin typeface="Helvetica"/>
                <a:ea typeface="Helvetica"/>
                <a:cs typeface="Helvetica"/>
                <a:sym typeface="Helvetica"/>
              </a:rPr>
              <a:t>Future conditions:</a:t>
            </a:r>
            <a:r>
              <a:rPr dirty="0"/>
              <a:t> climate projections from a number of global climate models with different greenhouse gas concentration trajectories</a:t>
            </a:r>
          </a:p>
          <a:p>
            <a:pPr marL="293370" indent="-293370" defTabSz="385572">
              <a:spcBef>
                <a:spcPts val="2700"/>
              </a:spcBef>
              <a:defRPr sz="2376"/>
            </a:pPr>
            <a:r>
              <a:rPr b="1" dirty="0">
                <a:latin typeface="Helvetica"/>
                <a:ea typeface="Helvetica"/>
                <a:cs typeface="Helvetica"/>
                <a:sym typeface="Helvetica"/>
              </a:rPr>
              <a:t>Past conditions</a:t>
            </a:r>
            <a:r>
              <a:rPr dirty="0"/>
              <a:t>: Mid-Holocene, Last Glacial Maximum, Last Inter-Glacial</a:t>
            </a:r>
            <a:endParaRPr lang="en-US" dirty="0"/>
          </a:p>
          <a:p>
            <a:pPr marL="293370" indent="-293370" defTabSz="385572">
              <a:spcBef>
                <a:spcPts val="2700"/>
              </a:spcBef>
              <a:defRPr sz="2376"/>
            </a:pPr>
            <a:r>
              <a:rPr lang="en-US" dirty="0" err="1"/>
              <a:t>WorldClim</a:t>
            </a:r>
            <a:r>
              <a:rPr lang="en-US" dirty="0"/>
              <a:t> 2 now available, has same 19 + new variable layers</a:t>
            </a:r>
            <a:endParaRPr dirty="0"/>
          </a:p>
        </p:txBody>
      </p:sp>
      <p:sp>
        <p:nvSpPr>
          <p:cNvPr id="188" name="www.worldclim.org"/>
          <p:cNvSpPr txBox="1"/>
          <p:nvPr/>
        </p:nvSpPr>
        <p:spPr>
          <a:xfrm>
            <a:off x="4514951" y="2131483"/>
            <a:ext cx="3974898"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2"/>
              </a:defRPr>
            </a:lvl1pPr>
          </a:lstStyle>
          <a:p>
            <a:pPr>
              <a:defRPr u="none"/>
            </a:pPr>
            <a:r>
              <a:rPr u="sng">
                <a:hlinkClick r:id="rId2"/>
              </a:rPr>
              <a:t>www.worldclim.org</a:t>
            </a:r>
          </a:p>
        </p:txBody>
      </p:sp>
      <p:pic>
        <p:nvPicPr>
          <p:cNvPr id="189" name="Image" descr="Image"/>
          <p:cNvPicPr>
            <a:picLocks noChangeAspect="1"/>
          </p:cNvPicPr>
          <p:nvPr/>
        </p:nvPicPr>
        <p:blipFill>
          <a:blip r:embed="rId3"/>
          <a:stretch>
            <a:fillRect/>
          </a:stretch>
        </p:blipFill>
        <p:spPr>
          <a:xfrm>
            <a:off x="6987116" y="5399414"/>
            <a:ext cx="5762267" cy="3514072"/>
          </a:xfrm>
          <a:prstGeom prst="rect">
            <a:avLst/>
          </a:prstGeom>
          <a:ln w="25400">
            <a:solidFill>
              <a:srgbClr val="000000"/>
            </a:solidFill>
            <a:miter lim="400000"/>
          </a:ln>
        </p:spPr>
      </p:pic>
      <p:pic>
        <p:nvPicPr>
          <p:cNvPr id="190" name="Image" descr="Image"/>
          <p:cNvPicPr>
            <a:picLocks noChangeAspect="1"/>
          </p:cNvPicPr>
          <p:nvPr/>
        </p:nvPicPr>
        <p:blipFill>
          <a:blip r:embed="rId4"/>
          <a:srcRect t="47230"/>
          <a:stretch>
            <a:fillRect/>
          </a:stretch>
        </p:blipFill>
        <p:spPr>
          <a:xfrm>
            <a:off x="7007971" y="3339998"/>
            <a:ext cx="5720449" cy="1486023"/>
          </a:xfrm>
          <a:prstGeom prst="rect">
            <a:avLst/>
          </a:prstGeom>
          <a:ln w="25400">
            <a:solidFill>
              <a:srgbClr val="000000"/>
            </a:solidFill>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RISM"/>
          <p:cNvSpPr txBox="1">
            <a:spLocks noGrp="1"/>
          </p:cNvSpPr>
          <p:nvPr>
            <p:ph type="title"/>
          </p:nvPr>
        </p:nvSpPr>
        <p:spPr>
          <a:prstGeom prst="rect">
            <a:avLst/>
          </a:prstGeom>
        </p:spPr>
        <p:txBody>
          <a:bodyPr/>
          <a:lstStyle/>
          <a:p>
            <a:r>
              <a:t>PRISM</a:t>
            </a:r>
          </a:p>
        </p:txBody>
      </p:sp>
      <p:sp>
        <p:nvSpPr>
          <p:cNvPr id="193" name="Climate data for the US…"/>
          <p:cNvSpPr txBox="1">
            <a:spLocks noGrp="1"/>
          </p:cNvSpPr>
          <p:nvPr>
            <p:ph type="body" sz="half" idx="1"/>
          </p:nvPr>
        </p:nvSpPr>
        <p:spPr>
          <a:xfrm>
            <a:off x="444500" y="2609850"/>
            <a:ext cx="6731000" cy="6286500"/>
          </a:xfrm>
          <a:prstGeom prst="rect">
            <a:avLst/>
          </a:prstGeom>
        </p:spPr>
        <p:txBody>
          <a:bodyPr/>
          <a:lstStyle/>
          <a:p>
            <a:r>
              <a:t>Climate data for the US</a:t>
            </a:r>
          </a:p>
          <a:p>
            <a:r>
              <a:t>More precise than WorldClim</a:t>
            </a:r>
          </a:p>
          <a:p>
            <a:pPr lvl="3"/>
            <a:r>
              <a:t>Larger files, more work</a:t>
            </a:r>
          </a:p>
          <a:p>
            <a:r>
              <a:t>Data available from 1895 to present</a:t>
            </a:r>
          </a:p>
          <a:p>
            <a:r>
              <a:t>Lots of data and tools to explore</a:t>
            </a:r>
          </a:p>
        </p:txBody>
      </p:sp>
      <p:sp>
        <p:nvSpPr>
          <p:cNvPr id="194" name="www.prism.oregonstate.edu"/>
          <p:cNvSpPr txBox="1"/>
          <p:nvPr/>
        </p:nvSpPr>
        <p:spPr>
          <a:xfrm>
            <a:off x="3591179" y="1979083"/>
            <a:ext cx="5822443"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2"/>
              </a:defRPr>
            </a:lvl1pPr>
          </a:lstStyle>
          <a:p>
            <a:pPr>
              <a:defRPr u="none"/>
            </a:pPr>
            <a:r>
              <a:rPr u="sng">
                <a:hlinkClick r:id="rId2"/>
              </a:rPr>
              <a:t>www.prism.oregonstate.edu</a:t>
            </a:r>
          </a:p>
        </p:txBody>
      </p:sp>
      <p:pic>
        <p:nvPicPr>
          <p:cNvPr id="195" name="Image" descr="Image"/>
          <p:cNvPicPr>
            <a:picLocks noChangeAspect="1"/>
          </p:cNvPicPr>
          <p:nvPr/>
        </p:nvPicPr>
        <p:blipFill>
          <a:blip r:embed="rId3"/>
          <a:srcRect r="64801"/>
          <a:stretch>
            <a:fillRect/>
          </a:stretch>
        </p:blipFill>
        <p:spPr>
          <a:xfrm>
            <a:off x="7211483" y="3501628"/>
            <a:ext cx="5395046" cy="4502823"/>
          </a:xfrm>
          <a:prstGeom prst="rect">
            <a:avLst/>
          </a:prstGeom>
          <a:ln w="25400">
            <a:solidFill>
              <a:srgbClr val="000000"/>
            </a:solidFill>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oil Sources"/>
          <p:cNvSpPr txBox="1">
            <a:spLocks noGrp="1"/>
          </p:cNvSpPr>
          <p:nvPr>
            <p:ph type="title"/>
          </p:nvPr>
        </p:nvSpPr>
        <p:spPr>
          <a:prstGeom prst="rect">
            <a:avLst/>
          </a:prstGeom>
        </p:spPr>
        <p:txBody>
          <a:bodyPr/>
          <a:lstStyle/>
          <a:p>
            <a:r>
              <a:rPr dirty="0"/>
              <a:t>Soil Sources</a:t>
            </a:r>
          </a:p>
        </p:txBody>
      </p:sp>
      <p:sp>
        <p:nvSpPr>
          <p:cNvPr id="198" name="UNASM: http://daac.ornl.gov/cgi-bin/dsviewer.pl?ds_id=1242…"/>
          <p:cNvSpPr txBox="1">
            <a:spLocks noGrp="1"/>
          </p:cNvSpPr>
          <p:nvPr>
            <p:ph type="body" sz="half" idx="1"/>
          </p:nvPr>
        </p:nvSpPr>
        <p:spPr>
          <a:xfrm>
            <a:off x="207433" y="2332566"/>
            <a:ext cx="5020007" cy="7048501"/>
          </a:xfrm>
          <a:prstGeom prst="rect">
            <a:avLst/>
          </a:prstGeom>
        </p:spPr>
        <p:txBody>
          <a:bodyPr>
            <a:normAutofit/>
          </a:bodyPr>
          <a:lstStyle/>
          <a:p>
            <a:pPr marL="293370" indent="-293370" defTabSz="385572">
              <a:spcBef>
                <a:spcPts val="2700"/>
              </a:spcBef>
              <a:defRPr sz="2376" b="1">
                <a:latin typeface="Helvetica"/>
                <a:ea typeface="Helvetica"/>
                <a:cs typeface="Helvetica"/>
                <a:sym typeface="Helvetica"/>
              </a:defRPr>
            </a:pPr>
            <a:r>
              <a:rPr lang="en-US" dirty="0"/>
              <a:t>SoilGrids2.0</a:t>
            </a:r>
            <a:r>
              <a:rPr dirty="0"/>
              <a:t>: </a:t>
            </a:r>
            <a:r>
              <a:rPr lang="en-US" sz="1584" dirty="0">
                <a:latin typeface="+mj-lt"/>
              </a:rPr>
              <a:t>https://</a:t>
            </a:r>
            <a:r>
              <a:rPr lang="en-US" sz="1584" dirty="0" err="1">
                <a:latin typeface="+mj-lt"/>
              </a:rPr>
              <a:t>soilgrids.org</a:t>
            </a:r>
            <a:endParaRPr lang="en-US" sz="1584" dirty="0">
              <a:latin typeface="+mj-lt"/>
              <a:ea typeface="+mn-ea"/>
              <a:cs typeface="+mn-cs"/>
              <a:sym typeface="Helvetica Light"/>
            </a:endParaRPr>
          </a:p>
          <a:p>
            <a:pPr marL="880110" lvl="2" indent="-293370" defTabSz="385572">
              <a:spcBef>
                <a:spcPts val="2700"/>
              </a:spcBef>
              <a:defRPr sz="2376"/>
            </a:pPr>
            <a:r>
              <a:rPr lang="en-US" dirty="0"/>
              <a:t>Entire globe</a:t>
            </a:r>
          </a:p>
          <a:p>
            <a:pPr marL="880110" lvl="2" indent="-293370" defTabSz="385572">
              <a:spcBef>
                <a:spcPts val="2700"/>
              </a:spcBef>
              <a:defRPr sz="2376"/>
            </a:pPr>
            <a:r>
              <a:rPr dirty="0"/>
              <a:t>Eight characteristics of topsoil and subsoil</a:t>
            </a:r>
          </a:p>
          <a:p>
            <a:pPr marL="880110" lvl="2" indent="-293370" defTabSz="385572">
              <a:spcBef>
                <a:spcPts val="2700"/>
              </a:spcBef>
              <a:defRPr sz="2376"/>
            </a:pPr>
            <a:r>
              <a:rPr lang="en-US" dirty="0"/>
              <a:t>2.5 arc second resolution</a:t>
            </a:r>
            <a:endParaRPr dirty="0"/>
          </a:p>
          <a:p>
            <a:pPr marL="293370" indent="-293370" defTabSz="385572">
              <a:spcBef>
                <a:spcPts val="2700"/>
              </a:spcBef>
              <a:defRPr sz="2376" b="1">
                <a:latin typeface="Helvetica"/>
                <a:ea typeface="Helvetica"/>
                <a:cs typeface="Helvetica"/>
                <a:sym typeface="Helvetica"/>
              </a:defRPr>
            </a:pPr>
            <a:r>
              <a:rPr dirty="0"/>
              <a:t>USGS: </a:t>
            </a:r>
            <a:r>
              <a:rPr sz="1584" b="0" dirty="0">
                <a:latin typeface="+mn-lt"/>
                <a:ea typeface="+mn-ea"/>
                <a:cs typeface="+mn-cs"/>
                <a:sym typeface="Helvetica Light"/>
              </a:rPr>
              <a:t>http://</a:t>
            </a:r>
            <a:r>
              <a:rPr sz="1584" b="0" dirty="0" err="1">
                <a:latin typeface="+mn-lt"/>
                <a:ea typeface="+mn-ea"/>
                <a:cs typeface="+mn-cs"/>
                <a:sym typeface="Helvetica Light"/>
              </a:rPr>
              <a:t>websoilsurvey.sc.egov.usda.gov</a:t>
            </a:r>
            <a:r>
              <a:rPr sz="1584" b="0" dirty="0">
                <a:latin typeface="+mn-lt"/>
                <a:ea typeface="+mn-ea"/>
                <a:cs typeface="+mn-cs"/>
                <a:sym typeface="Helvetica Light"/>
              </a:rPr>
              <a:t>/App/</a:t>
            </a:r>
            <a:r>
              <a:rPr sz="1584" b="0" dirty="0" err="1">
                <a:latin typeface="+mn-lt"/>
                <a:ea typeface="+mn-ea"/>
                <a:cs typeface="+mn-cs"/>
                <a:sym typeface="Helvetica Light"/>
              </a:rPr>
              <a:t>HomePage.htm</a:t>
            </a:r>
            <a:endParaRPr sz="1584" b="0" dirty="0">
              <a:latin typeface="+mn-lt"/>
              <a:ea typeface="+mn-ea"/>
              <a:cs typeface="+mn-cs"/>
              <a:sym typeface="Helvetica Light"/>
            </a:endParaRPr>
          </a:p>
          <a:p>
            <a:pPr marL="880110" lvl="2" indent="-293370" defTabSz="385572">
              <a:spcBef>
                <a:spcPts val="2700"/>
              </a:spcBef>
              <a:defRPr sz="2376" b="1">
                <a:latin typeface="Helvetica"/>
                <a:ea typeface="Helvetica"/>
                <a:cs typeface="Helvetica"/>
                <a:sym typeface="Helvetica"/>
              </a:defRPr>
            </a:pPr>
            <a:r>
              <a:rPr b="0" dirty="0">
                <a:latin typeface="+mn-lt"/>
                <a:ea typeface="+mn-ea"/>
                <a:cs typeface="+mn-cs"/>
                <a:sym typeface="Helvetica Light"/>
              </a:rPr>
              <a:t>US only</a:t>
            </a:r>
          </a:p>
          <a:p>
            <a:pPr marL="880110" lvl="2" indent="-293370" defTabSz="385572">
              <a:spcBef>
                <a:spcPts val="2700"/>
              </a:spcBef>
              <a:defRPr sz="2376" b="1">
                <a:latin typeface="Helvetica"/>
                <a:ea typeface="Helvetica"/>
                <a:cs typeface="Helvetica"/>
                <a:sym typeface="Helvetica"/>
              </a:defRPr>
            </a:pPr>
            <a:r>
              <a:rPr b="0" dirty="0">
                <a:latin typeface="+mn-lt"/>
                <a:ea typeface="+mn-ea"/>
                <a:cs typeface="+mn-cs"/>
                <a:sym typeface="Helvetica Light"/>
              </a:rPr>
              <a:t>Need to define area of interest</a:t>
            </a:r>
          </a:p>
          <a:p>
            <a:pPr marL="880110" lvl="2" indent="-293370" defTabSz="385572">
              <a:spcBef>
                <a:spcPts val="2700"/>
              </a:spcBef>
              <a:defRPr sz="2376" b="1">
                <a:latin typeface="Helvetica"/>
                <a:ea typeface="Helvetica"/>
                <a:cs typeface="Helvetica"/>
                <a:sym typeface="Helvetica"/>
              </a:defRPr>
            </a:pPr>
            <a:r>
              <a:rPr b="0" dirty="0">
                <a:latin typeface="+mn-lt"/>
                <a:ea typeface="+mn-ea"/>
                <a:cs typeface="+mn-cs"/>
                <a:sym typeface="Helvetica Light"/>
              </a:rPr>
              <a:t>Big files and tough to get large areas</a:t>
            </a:r>
          </a:p>
        </p:txBody>
      </p:sp>
      <p:pic>
        <p:nvPicPr>
          <p:cNvPr id="199" name="Screen Shot 2016-10-04 at 2.15.39 PM.png" descr="Screen Shot 2016-10-04 at 2.15.39 PM.png"/>
          <p:cNvPicPr>
            <a:picLocks noChangeAspect="1"/>
          </p:cNvPicPr>
          <p:nvPr/>
        </p:nvPicPr>
        <p:blipFill>
          <a:blip r:embed="rId2"/>
          <a:stretch>
            <a:fillRect/>
          </a:stretch>
        </p:blipFill>
        <p:spPr>
          <a:xfrm>
            <a:off x="5454650" y="6013450"/>
            <a:ext cx="7233957" cy="3036850"/>
          </a:xfrm>
          <a:prstGeom prst="rect">
            <a:avLst/>
          </a:prstGeom>
          <a:ln w="25400">
            <a:solidFill>
              <a:srgbClr val="000000"/>
            </a:solidFill>
            <a:miter lim="400000"/>
          </a:ln>
        </p:spPr>
      </p:pic>
      <p:pic>
        <p:nvPicPr>
          <p:cNvPr id="2" name="Picture 1">
            <a:extLst>
              <a:ext uri="{FF2B5EF4-FFF2-40B4-BE49-F238E27FC236}">
                <a16:creationId xmlns:a16="http://schemas.microsoft.com/office/drawing/2014/main" id="{76046779-A4E7-9C4A-B0BA-49A2DD1A639A}"/>
              </a:ext>
            </a:extLst>
          </p:cNvPr>
          <p:cNvPicPr>
            <a:picLocks noChangeAspect="1"/>
          </p:cNvPicPr>
          <p:nvPr/>
        </p:nvPicPr>
        <p:blipFill>
          <a:blip r:embed="rId3"/>
          <a:stretch>
            <a:fillRect/>
          </a:stretch>
        </p:blipFill>
        <p:spPr>
          <a:xfrm>
            <a:off x="5454650" y="2518833"/>
            <a:ext cx="6821262" cy="2357967"/>
          </a:xfrm>
          <a:prstGeom prst="rect">
            <a:avLst/>
          </a:prstGeom>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149</TotalTime>
  <Words>459</Words>
  <Application>Microsoft Macintosh PowerPoint</Application>
  <PresentationFormat>Custom</PresentationFormat>
  <Paragraphs>87</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Cambria</vt:lpstr>
      <vt:lpstr>Helvetica</vt:lpstr>
      <vt:lpstr>Helvetica 75 Bold</vt:lpstr>
      <vt:lpstr>Helvetica Light</vt:lpstr>
      <vt:lpstr>Helvetica Neue</vt:lpstr>
      <vt:lpstr>White</vt:lpstr>
      <vt:lpstr>ENM Crash Course:  Data Cleaning and Processing</vt:lpstr>
      <vt:lpstr>What data are we using?</vt:lpstr>
      <vt:lpstr>What data are we using?</vt:lpstr>
      <vt:lpstr>What data are we using?</vt:lpstr>
      <vt:lpstr>Abiotic data layers</vt:lpstr>
      <vt:lpstr>Data layer sources</vt:lpstr>
      <vt:lpstr>WorldClim</vt:lpstr>
      <vt:lpstr>PRISM</vt:lpstr>
      <vt:lpstr>Soil Sources</vt:lpstr>
      <vt:lpstr>EPA</vt:lpstr>
      <vt:lpstr>Other resources</vt:lpstr>
      <vt:lpstr>Cleaning Climatic Layers</vt:lpstr>
      <vt:lpstr>PowerPoint Presentation</vt:lpstr>
      <vt:lpstr>Layer Processing</vt:lpstr>
      <vt:lpstr>Layer Processing</vt:lpstr>
      <vt:lpstr>Selection of Uncorrelated Layers</vt:lpstr>
      <vt:lpstr>Selection of Uncorrelated Layers</vt:lpstr>
      <vt:lpstr>Selection of Uncorrelated Layers</vt:lpstr>
      <vt:lpstr>PowerPoint Presentation</vt:lpstr>
      <vt:lpstr>Load Packages</vt:lpstr>
      <vt:lpstr>Load bioclim layers</vt:lpstr>
      <vt:lpstr>Set desired extent</vt:lpstr>
      <vt:lpstr>Crop bioclim layer to desired extent</vt:lpstr>
      <vt:lpstr>Crop bioclim layer to desired extent</vt:lpstr>
      <vt:lpstr>Crop bioclim layer to desired extent</vt:lpstr>
      <vt:lpstr>Save as raster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ENM Crash Course:  Data Cleaning and Processing</dc:title>
  <cp:lastModifiedBy>Michelle Gaynor</cp:lastModifiedBy>
  <cp:revision>13</cp:revision>
  <dcterms:modified xsi:type="dcterms:W3CDTF">2020-07-30T19:22:55Z</dcterms:modified>
</cp:coreProperties>
</file>